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Montserrat"/>
      <p:regular r:id="rId40"/>
      <p:bold r:id="rId41"/>
      <p:italic r:id="rId42"/>
      <p:boldItalic r:id="rId43"/>
    </p:embeddedFont>
    <p:embeddedFont>
      <p:font typeface="Lato"/>
      <p:regular r:id="rId44"/>
      <p:bold r:id="rId45"/>
      <p:italic r:id="rId46"/>
      <p:boldItalic r:id="rId47"/>
    </p:embeddedFont>
    <p:embeddedFont>
      <p:font typeface="Century Gothic"/>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Lato-regular.fntdata"/><Relationship Id="rId43" Type="http://schemas.openxmlformats.org/officeDocument/2006/relationships/font" Target="fonts/Montserrat-boldItalic.fntdata"/><Relationship Id="rId46" Type="http://schemas.openxmlformats.org/officeDocument/2006/relationships/font" Target="fonts/Lato-italic.fntdata"/><Relationship Id="rId45"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regular.fntdata"/><Relationship Id="rId47" Type="http://schemas.openxmlformats.org/officeDocument/2006/relationships/font" Target="fonts/Lato-boldItalic.fntdata"/><Relationship Id="rId49" Type="http://schemas.openxmlformats.org/officeDocument/2006/relationships/font" Target="fonts/CenturyGothic-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Italic.fntdata"/><Relationship Id="rId50"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d0c098943f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d0c098943f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0d0f4bac0b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0d0f4bac0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d0f4bac0b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0d0f4bac0b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0d0f4bac0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0d0f4bac0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cce1601b7b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cce1601b7b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0d0f4bac0b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0d0f4bac0b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0d0f4bac0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0d0f4bac0b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0d0f4bac0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0d0f4bac0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d0f4bac0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0d0f4bac0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0d0f4bac0b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0d0f4bac0b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d48d3174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0d48d3174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0d0f4bac0b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0d0f4bac0b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0d0f4bac0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0d0f4bac0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0d0f4bac0b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0d0f4bac0b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d0f4bac0b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0d0f4bac0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0d0f4bac0b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0d0f4bac0b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0d0f4bac0b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0d0f4bac0b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0d0f4bac0b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0d0f4bac0b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0b0459b60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0b0459b60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0d48d3174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0d48d3174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0d48d3174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0d48d3174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0d0f4bac0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0d0f4bac0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cbf454338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cbf454338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0e48d0e9e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0e48d0e9e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0d0f4bac0b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0d0f4bac0b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127017b8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127017b8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127017b82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127017b82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d0f4bac0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d0f4bac0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cbf45433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cbf45433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d0c098943f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d0c098943f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d0c098943f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d0c098943f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d0c098943f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d0c098943f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d0c098943f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d0c098943f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jpg"/><Relationship Id="rId5" Type="http://schemas.openxmlformats.org/officeDocument/2006/relationships/image" Target="../media/image8.jpg"/><Relationship Id="rId6" Type="http://schemas.openxmlformats.org/officeDocument/2006/relationships/image" Target="../media/image6.jpg"/><Relationship Id="rId7"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7.jpg"/><Relationship Id="rId4" Type="http://schemas.openxmlformats.org/officeDocument/2006/relationships/image" Target="../media/image11.jpg"/><Relationship Id="rId5"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24.jpg"/><Relationship Id="rId5" Type="http://schemas.openxmlformats.org/officeDocument/2006/relationships/image" Target="../media/image15.jpg"/><Relationship Id="rId6"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42.jpg"/><Relationship Id="rId5" Type="http://schemas.openxmlformats.org/officeDocument/2006/relationships/image" Target="../media/image19.jpg"/><Relationship Id="rId6"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32.jpg"/><Relationship Id="rId5" Type="http://schemas.openxmlformats.org/officeDocument/2006/relationships/image" Target="../media/image35.jpg"/><Relationship Id="rId6" Type="http://schemas.openxmlformats.org/officeDocument/2006/relationships/image" Target="../media/image25.jpg"/><Relationship Id="rId7"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38.jpg"/><Relationship Id="rId5"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jpg"/><Relationship Id="rId4" Type="http://schemas.openxmlformats.org/officeDocument/2006/relationships/image" Target="../media/image31.jpg"/><Relationship Id="rId5"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0.jpg"/><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3.jpg"/><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jpg"/><Relationship Id="rId4" Type="http://schemas.openxmlformats.org/officeDocument/2006/relationships/image" Target="../media/image36.jpg"/><Relationship Id="rId5"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idx="1" type="subTitle"/>
          </p:nvPr>
        </p:nvSpPr>
        <p:spPr>
          <a:xfrm>
            <a:off x="4416750" y="3948575"/>
            <a:ext cx="3470700" cy="506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sz="10000"/>
              <a:t>2022 Annual Report</a:t>
            </a:r>
            <a:endParaRPr sz="10000"/>
          </a:p>
        </p:txBody>
      </p:sp>
      <p:pic>
        <p:nvPicPr>
          <p:cNvPr id="135" name="Google Shape;135;p13"/>
          <p:cNvPicPr preferRelativeResize="0"/>
          <p:nvPr/>
        </p:nvPicPr>
        <p:blipFill rotWithShape="1">
          <a:blip r:embed="rId3">
            <a:alphaModFix/>
          </a:blip>
          <a:srcRect b="0" l="0" r="0" t="0"/>
          <a:stretch/>
        </p:blipFill>
        <p:spPr>
          <a:xfrm>
            <a:off x="4050025" y="569226"/>
            <a:ext cx="3470699" cy="26540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2"/>
          <p:cNvPicPr preferRelativeResize="0"/>
          <p:nvPr/>
        </p:nvPicPr>
        <p:blipFill>
          <a:blip r:embed="rId3">
            <a:alphaModFix/>
          </a:blip>
          <a:stretch>
            <a:fillRect/>
          </a:stretch>
        </p:blipFill>
        <p:spPr>
          <a:xfrm>
            <a:off x="152400" y="379825"/>
            <a:ext cx="2805924" cy="2104451"/>
          </a:xfrm>
          <a:prstGeom prst="rect">
            <a:avLst/>
          </a:prstGeom>
          <a:noFill/>
          <a:ln>
            <a:noFill/>
          </a:ln>
        </p:spPr>
      </p:pic>
      <p:pic>
        <p:nvPicPr>
          <p:cNvPr id="192" name="Google Shape;192;p22"/>
          <p:cNvPicPr preferRelativeResize="0"/>
          <p:nvPr/>
        </p:nvPicPr>
        <p:blipFill>
          <a:blip r:embed="rId4">
            <a:alphaModFix/>
          </a:blip>
          <a:stretch>
            <a:fillRect/>
          </a:stretch>
        </p:blipFill>
        <p:spPr>
          <a:xfrm>
            <a:off x="6185675" y="379825"/>
            <a:ext cx="2805924" cy="2104441"/>
          </a:xfrm>
          <a:prstGeom prst="rect">
            <a:avLst/>
          </a:prstGeom>
          <a:noFill/>
          <a:ln>
            <a:noFill/>
          </a:ln>
        </p:spPr>
      </p:pic>
      <p:pic>
        <p:nvPicPr>
          <p:cNvPr id="193" name="Google Shape;193;p22"/>
          <p:cNvPicPr preferRelativeResize="0"/>
          <p:nvPr/>
        </p:nvPicPr>
        <p:blipFill>
          <a:blip r:embed="rId5">
            <a:alphaModFix/>
          </a:blip>
          <a:stretch>
            <a:fillRect/>
          </a:stretch>
        </p:blipFill>
        <p:spPr>
          <a:xfrm>
            <a:off x="3110724" y="537300"/>
            <a:ext cx="2922551" cy="3896735"/>
          </a:xfrm>
          <a:prstGeom prst="rect">
            <a:avLst/>
          </a:prstGeom>
          <a:noFill/>
          <a:ln>
            <a:noFill/>
          </a:ln>
        </p:spPr>
      </p:pic>
      <p:pic>
        <p:nvPicPr>
          <p:cNvPr id="194" name="Google Shape;194;p22"/>
          <p:cNvPicPr preferRelativeResize="0"/>
          <p:nvPr/>
        </p:nvPicPr>
        <p:blipFill>
          <a:blip r:embed="rId6">
            <a:alphaModFix/>
          </a:blip>
          <a:stretch>
            <a:fillRect/>
          </a:stretch>
        </p:blipFill>
        <p:spPr>
          <a:xfrm>
            <a:off x="152400" y="2671676"/>
            <a:ext cx="2805924" cy="2104443"/>
          </a:xfrm>
          <a:prstGeom prst="rect">
            <a:avLst/>
          </a:prstGeom>
          <a:noFill/>
          <a:ln>
            <a:noFill/>
          </a:ln>
        </p:spPr>
      </p:pic>
      <p:pic>
        <p:nvPicPr>
          <p:cNvPr id="195" name="Google Shape;195;p22"/>
          <p:cNvPicPr preferRelativeResize="0"/>
          <p:nvPr/>
        </p:nvPicPr>
        <p:blipFill>
          <a:blip r:embed="rId7">
            <a:alphaModFix/>
          </a:blip>
          <a:stretch>
            <a:fillRect/>
          </a:stretch>
        </p:blipFill>
        <p:spPr>
          <a:xfrm>
            <a:off x="6185675" y="2671679"/>
            <a:ext cx="2805924" cy="21044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3"/>
          <p:cNvSpPr txBox="1"/>
          <p:nvPr>
            <p:ph type="title"/>
          </p:nvPr>
        </p:nvSpPr>
        <p:spPr>
          <a:xfrm>
            <a:off x="1153725" y="11580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FINANCIALS</a:t>
            </a:r>
            <a:endParaRPr/>
          </a:p>
        </p:txBody>
      </p:sp>
      <p:pic>
        <p:nvPicPr>
          <p:cNvPr id="201" name="Google Shape;201;p23"/>
          <p:cNvPicPr preferRelativeResize="0"/>
          <p:nvPr/>
        </p:nvPicPr>
        <p:blipFill>
          <a:blip r:embed="rId3">
            <a:alphaModFix/>
          </a:blip>
          <a:stretch>
            <a:fillRect/>
          </a:stretch>
        </p:blipFill>
        <p:spPr>
          <a:xfrm>
            <a:off x="1151963" y="767350"/>
            <a:ext cx="6840075" cy="4090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4"/>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ctr">
              <a:lnSpc>
                <a:spcPct val="90000"/>
              </a:lnSpc>
              <a:spcBef>
                <a:spcPts val="0"/>
              </a:spcBef>
              <a:spcAft>
                <a:spcPts val="0"/>
              </a:spcAft>
              <a:buClr>
                <a:schemeClr val="lt1"/>
              </a:buClr>
              <a:buSzPct val="100000"/>
              <a:buFont typeface="Century Gothic"/>
              <a:buNone/>
            </a:pPr>
            <a:r>
              <a:rPr lang="en" sz="4000">
                <a:latin typeface="Century Gothic"/>
                <a:ea typeface="Century Gothic"/>
                <a:cs typeface="Century Gothic"/>
                <a:sym typeface="Century Gothic"/>
              </a:rPr>
              <a:t>FINANCIAL AUDITS</a:t>
            </a:r>
            <a:br>
              <a:rPr lang="en" sz="4000">
                <a:latin typeface="Century Gothic"/>
                <a:ea typeface="Century Gothic"/>
                <a:cs typeface="Century Gothic"/>
                <a:sym typeface="Century Gothic"/>
              </a:rPr>
            </a:br>
            <a:r>
              <a:rPr lang="en" sz="1800">
                <a:latin typeface="Arial"/>
                <a:ea typeface="Arial"/>
                <a:cs typeface="Arial"/>
                <a:sym typeface="Arial"/>
              </a:rPr>
              <a:t>JANUARY-JUNE 2021 /JULY-DECEMBER 2021</a:t>
            </a:r>
            <a:endParaRPr/>
          </a:p>
        </p:txBody>
      </p:sp>
      <p:sp>
        <p:nvSpPr>
          <p:cNvPr id="207" name="Google Shape;207;p24"/>
          <p:cNvSpPr txBox="1"/>
          <p:nvPr>
            <p:ph idx="1" type="body"/>
          </p:nvPr>
        </p:nvSpPr>
        <p:spPr>
          <a:xfrm>
            <a:off x="1297512" y="1433975"/>
            <a:ext cx="7038900" cy="321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a:solidFill>
                  <a:srgbClr val="FFFFFF"/>
                </a:solidFill>
                <a:latin typeface="Arial"/>
                <a:ea typeface="Arial"/>
                <a:cs typeface="Arial"/>
                <a:sym typeface="Arial"/>
              </a:rPr>
              <a:t>January-June 2022 Conclusion</a:t>
            </a:r>
            <a:endParaRPr sz="2000">
              <a:solidFill>
                <a:srgbClr val="FFFFFF"/>
              </a:solidFill>
              <a:latin typeface="Arial"/>
              <a:ea typeface="Arial"/>
              <a:cs typeface="Arial"/>
              <a:sym typeface="Arial"/>
            </a:endParaRPr>
          </a:p>
          <a:p>
            <a:pPr indent="0" lvl="0" marL="0" rtl="0" algn="l">
              <a:spcBef>
                <a:spcPts val="0"/>
              </a:spcBef>
              <a:spcAft>
                <a:spcPts val="0"/>
              </a:spcAft>
              <a:buNone/>
            </a:pPr>
            <a:r>
              <a:rPr lang="en" sz="1800">
                <a:solidFill>
                  <a:srgbClr val="FFFFFF"/>
                </a:solidFill>
                <a:latin typeface="Arial"/>
                <a:ea typeface="Arial"/>
                <a:cs typeface="Arial"/>
                <a:sym typeface="Arial"/>
              </a:rPr>
              <a:t>All financial records provided agree with the bank statements for the period under audit. The examined financial records from January 1, 2022  through June 30, 2022 are fairly stated.</a:t>
            </a:r>
            <a:endParaRPr sz="1800">
              <a:solidFill>
                <a:srgbClr val="FFFFFF"/>
              </a:solidFill>
              <a:latin typeface="Arial"/>
              <a:ea typeface="Arial"/>
              <a:cs typeface="Arial"/>
              <a:sym typeface="Arial"/>
            </a:endParaRPr>
          </a:p>
          <a:p>
            <a:pPr indent="0" lvl="0" marL="0" rtl="0" algn="l">
              <a:spcBef>
                <a:spcPts val="0"/>
              </a:spcBef>
              <a:spcAft>
                <a:spcPts val="0"/>
              </a:spcAft>
              <a:buNone/>
            </a:pPr>
            <a:r>
              <a:t/>
            </a:r>
            <a:endParaRPr sz="1800">
              <a:solidFill>
                <a:srgbClr val="FFFFFF"/>
              </a:solidFill>
              <a:latin typeface="Arial"/>
              <a:ea typeface="Arial"/>
              <a:cs typeface="Arial"/>
              <a:sym typeface="Arial"/>
            </a:endParaRPr>
          </a:p>
          <a:p>
            <a:pPr indent="0" lvl="0" marL="0" rtl="0" algn="l">
              <a:spcBef>
                <a:spcPts val="0"/>
              </a:spcBef>
              <a:spcAft>
                <a:spcPts val="0"/>
              </a:spcAft>
              <a:buNone/>
            </a:pPr>
            <a:r>
              <a:rPr b="1" lang="en" sz="2000">
                <a:solidFill>
                  <a:srgbClr val="FFFFFF"/>
                </a:solidFill>
                <a:latin typeface="Arial"/>
                <a:ea typeface="Arial"/>
                <a:cs typeface="Arial"/>
                <a:sym typeface="Arial"/>
              </a:rPr>
              <a:t>July-December 2022 Conclusion</a:t>
            </a:r>
            <a:endParaRPr i="1" sz="1800">
              <a:solidFill>
                <a:srgbClr val="FFFFFF"/>
              </a:solidFill>
              <a:latin typeface="Arial"/>
              <a:ea typeface="Arial"/>
              <a:cs typeface="Arial"/>
              <a:sym typeface="Arial"/>
            </a:endParaRPr>
          </a:p>
          <a:p>
            <a:pPr indent="0" lvl="0" marL="0" rtl="0" algn="l">
              <a:spcBef>
                <a:spcPts val="0"/>
              </a:spcBef>
              <a:spcAft>
                <a:spcPts val="1200"/>
              </a:spcAft>
              <a:buNone/>
            </a:pPr>
            <a:r>
              <a:t/>
            </a:r>
            <a:endParaRPr sz="18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5"/>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ctr">
              <a:lnSpc>
                <a:spcPct val="90000"/>
              </a:lnSpc>
              <a:spcBef>
                <a:spcPts val="0"/>
              </a:spcBef>
              <a:spcAft>
                <a:spcPts val="0"/>
              </a:spcAft>
              <a:buClr>
                <a:schemeClr val="lt1"/>
              </a:buClr>
              <a:buSzPct val="100000"/>
              <a:buFont typeface="Century Gothic"/>
              <a:buNone/>
            </a:pPr>
            <a:r>
              <a:rPr lang="en" sz="4000">
                <a:latin typeface="Century Gothic"/>
                <a:ea typeface="Century Gothic"/>
                <a:cs typeface="Century Gothic"/>
                <a:sym typeface="Century Gothic"/>
              </a:rPr>
              <a:t>2022 MEMBERSHIP ACTIVITY</a:t>
            </a:r>
            <a:endParaRPr sz="4000">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id="213" name="Google Shape;213;p25"/>
          <p:cNvPicPr preferRelativeResize="0"/>
          <p:nvPr/>
        </p:nvPicPr>
        <p:blipFill>
          <a:blip r:embed="rId3">
            <a:alphaModFix/>
          </a:blip>
          <a:stretch>
            <a:fillRect/>
          </a:stretch>
        </p:blipFill>
        <p:spPr>
          <a:xfrm>
            <a:off x="1687100" y="1307850"/>
            <a:ext cx="5439774" cy="3251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441024" y="1992850"/>
            <a:ext cx="4576701" cy="3432549"/>
          </a:xfrm>
          <a:prstGeom prst="rect">
            <a:avLst/>
          </a:prstGeom>
          <a:noFill/>
          <a:ln>
            <a:noFill/>
          </a:ln>
        </p:spPr>
      </p:pic>
      <p:pic>
        <p:nvPicPr>
          <p:cNvPr id="219" name="Google Shape;219;p26"/>
          <p:cNvPicPr preferRelativeResize="0"/>
          <p:nvPr/>
        </p:nvPicPr>
        <p:blipFill>
          <a:blip r:embed="rId4">
            <a:alphaModFix/>
          </a:blip>
          <a:stretch>
            <a:fillRect/>
          </a:stretch>
        </p:blipFill>
        <p:spPr>
          <a:xfrm>
            <a:off x="4232477" y="393750"/>
            <a:ext cx="4693842" cy="2640300"/>
          </a:xfrm>
          <a:prstGeom prst="rect">
            <a:avLst/>
          </a:prstGeom>
          <a:noFill/>
          <a:ln>
            <a:noFill/>
          </a:ln>
        </p:spPr>
      </p:pic>
      <p:pic>
        <p:nvPicPr>
          <p:cNvPr id="220" name="Google Shape;220;p26"/>
          <p:cNvPicPr preferRelativeResize="0"/>
          <p:nvPr/>
        </p:nvPicPr>
        <p:blipFill>
          <a:blip r:embed="rId5">
            <a:alphaModFix/>
          </a:blip>
          <a:stretch>
            <a:fillRect/>
          </a:stretch>
        </p:blipFill>
        <p:spPr>
          <a:xfrm>
            <a:off x="304225" y="936500"/>
            <a:ext cx="3728952" cy="2097550"/>
          </a:xfrm>
          <a:prstGeom prst="rect">
            <a:avLst/>
          </a:prstGeom>
          <a:noFill/>
          <a:ln>
            <a:noFill/>
          </a:ln>
        </p:spPr>
      </p:pic>
      <p:sp>
        <p:nvSpPr>
          <p:cNvPr id="221" name="Google Shape;221;p26"/>
          <p:cNvSpPr txBox="1"/>
          <p:nvPr>
            <p:ph type="title"/>
          </p:nvPr>
        </p:nvSpPr>
        <p:spPr>
          <a:xfrm>
            <a:off x="1052550" y="5740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 Member Orientation: </a:t>
            </a:r>
            <a:endParaRPr/>
          </a:p>
        </p:txBody>
      </p:sp>
      <p:sp>
        <p:nvSpPr>
          <p:cNvPr id="222" name="Google Shape;222;p26"/>
          <p:cNvSpPr txBox="1"/>
          <p:nvPr/>
        </p:nvSpPr>
        <p:spPr>
          <a:xfrm>
            <a:off x="5570550" y="3824400"/>
            <a:ext cx="35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New members: 51</a:t>
            </a:r>
            <a:endParaRPr>
              <a:solidFill>
                <a:schemeClr val="l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type="title"/>
          </p:nvPr>
        </p:nvSpPr>
        <p:spPr>
          <a:xfrm>
            <a:off x="858700" y="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	BAPTISM</a:t>
            </a:r>
            <a:endParaRPr b="1"/>
          </a:p>
        </p:txBody>
      </p:sp>
      <p:sp>
        <p:nvSpPr>
          <p:cNvPr id="228" name="Google Shape;228;p27"/>
          <p:cNvSpPr txBox="1"/>
          <p:nvPr>
            <p:ph idx="1" type="body"/>
          </p:nvPr>
        </p:nvSpPr>
        <p:spPr>
          <a:xfrm>
            <a:off x="1218000" y="1300400"/>
            <a:ext cx="7259100" cy="374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100000"/>
              </a:lnSpc>
              <a:spcBef>
                <a:spcPts val="1200"/>
              </a:spcBef>
              <a:spcAft>
                <a:spcPts val="0"/>
              </a:spcAft>
              <a:buClr>
                <a:srgbClr val="000000"/>
              </a:buClr>
              <a:buFont typeface="Arial"/>
              <a:buNone/>
            </a:pPr>
            <a:r>
              <a:rPr b="1" lang="en" sz="2100">
                <a:latin typeface="Century Gothic"/>
                <a:ea typeface="Century Gothic"/>
                <a:cs typeface="Century Gothic"/>
                <a:sym typeface="Century Gothic"/>
              </a:rPr>
              <a:t>PROFESSIONS OF FAITH = </a:t>
            </a:r>
            <a:r>
              <a:rPr lang="en" sz="1700">
                <a:latin typeface="Century Gothic"/>
                <a:ea typeface="Century Gothic"/>
                <a:cs typeface="Century Gothic"/>
                <a:sym typeface="Century Gothic"/>
              </a:rPr>
              <a:t>	</a:t>
            </a:r>
            <a:r>
              <a:rPr lang="en" sz="1400">
                <a:latin typeface="Century Gothic"/>
                <a:ea typeface="Century Gothic"/>
                <a:cs typeface="Century Gothic"/>
                <a:sym typeface="Century Gothic"/>
              </a:rPr>
              <a:t> 	</a:t>
            </a:r>
            <a:r>
              <a:rPr b="1" lang="en" sz="2400">
                <a:latin typeface="Century Gothic"/>
                <a:ea typeface="Century Gothic"/>
                <a:cs typeface="Century Gothic"/>
                <a:sym typeface="Century Gothic"/>
              </a:rPr>
              <a:t>BAPTISM= 9</a:t>
            </a:r>
            <a:endParaRPr b="1" sz="2400">
              <a:latin typeface="Century Gothic"/>
              <a:ea typeface="Century Gothic"/>
              <a:cs typeface="Century Gothic"/>
              <a:sym typeface="Century Gothic"/>
            </a:endParaRPr>
          </a:p>
        </p:txBody>
      </p:sp>
      <p:pic>
        <p:nvPicPr>
          <p:cNvPr id="229" name="Google Shape;229;p27"/>
          <p:cNvPicPr preferRelativeResize="0"/>
          <p:nvPr/>
        </p:nvPicPr>
        <p:blipFill>
          <a:blip r:embed="rId3">
            <a:alphaModFix/>
          </a:blip>
          <a:stretch>
            <a:fillRect/>
          </a:stretch>
        </p:blipFill>
        <p:spPr>
          <a:xfrm>
            <a:off x="1317425" y="790400"/>
            <a:ext cx="2544950" cy="1951399"/>
          </a:xfrm>
          <a:prstGeom prst="rect">
            <a:avLst/>
          </a:prstGeom>
          <a:noFill/>
          <a:ln>
            <a:noFill/>
          </a:ln>
        </p:spPr>
      </p:pic>
      <p:pic>
        <p:nvPicPr>
          <p:cNvPr id="230" name="Google Shape;230;p27"/>
          <p:cNvPicPr preferRelativeResize="0"/>
          <p:nvPr/>
        </p:nvPicPr>
        <p:blipFill>
          <a:blip r:embed="rId4">
            <a:alphaModFix/>
          </a:blip>
          <a:stretch>
            <a:fillRect/>
          </a:stretch>
        </p:blipFill>
        <p:spPr>
          <a:xfrm>
            <a:off x="5446074" y="683175"/>
            <a:ext cx="3405246" cy="1951401"/>
          </a:xfrm>
          <a:prstGeom prst="rect">
            <a:avLst/>
          </a:prstGeom>
          <a:noFill/>
          <a:ln>
            <a:noFill/>
          </a:ln>
        </p:spPr>
      </p:pic>
      <p:pic>
        <p:nvPicPr>
          <p:cNvPr id="231" name="Google Shape;231;p27"/>
          <p:cNvPicPr preferRelativeResize="0"/>
          <p:nvPr/>
        </p:nvPicPr>
        <p:blipFill>
          <a:blip r:embed="rId5">
            <a:alphaModFix/>
          </a:blip>
          <a:stretch>
            <a:fillRect/>
          </a:stretch>
        </p:blipFill>
        <p:spPr>
          <a:xfrm>
            <a:off x="3591694" y="2220625"/>
            <a:ext cx="2604225" cy="2049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457200" lvl="0" marL="457200" rtl="0" algn="l">
              <a:lnSpc>
                <a:spcPct val="90000"/>
              </a:lnSpc>
              <a:spcBef>
                <a:spcPts val="0"/>
              </a:spcBef>
              <a:spcAft>
                <a:spcPts val="0"/>
              </a:spcAft>
              <a:buClr>
                <a:schemeClr val="lt1"/>
              </a:buClr>
              <a:buSzPts val="4000"/>
              <a:buFont typeface="Century Gothic"/>
              <a:buNone/>
            </a:pPr>
            <a:r>
              <a:rPr lang="en" sz="3000">
                <a:latin typeface="Century Gothic"/>
                <a:ea typeface="Century Gothic"/>
                <a:cs typeface="Century Gothic"/>
                <a:sym typeface="Century Gothic"/>
              </a:rPr>
              <a:t>BABY DEDICATION = 21</a:t>
            </a:r>
            <a:endParaRPr sz="1400"/>
          </a:p>
        </p:txBody>
      </p:sp>
      <p:pic>
        <p:nvPicPr>
          <p:cNvPr id="237" name="Google Shape;237;p28"/>
          <p:cNvPicPr preferRelativeResize="0"/>
          <p:nvPr/>
        </p:nvPicPr>
        <p:blipFill>
          <a:blip r:embed="rId3">
            <a:alphaModFix/>
          </a:blip>
          <a:stretch>
            <a:fillRect/>
          </a:stretch>
        </p:blipFill>
        <p:spPr>
          <a:xfrm>
            <a:off x="1053925" y="1059650"/>
            <a:ext cx="6955500" cy="39124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HMONG MINISTRY</a:t>
            </a:r>
            <a:endParaRPr/>
          </a:p>
        </p:txBody>
      </p:sp>
      <p:sp>
        <p:nvSpPr>
          <p:cNvPr id="243" name="Google Shape;243;p29"/>
          <p:cNvSpPr txBox="1"/>
          <p:nvPr/>
        </p:nvSpPr>
        <p:spPr>
          <a:xfrm>
            <a:off x="1224650" y="1119675"/>
            <a:ext cx="7111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lt1"/>
                </a:solidFill>
                <a:latin typeface="Lato"/>
                <a:ea typeface="Lato"/>
                <a:cs typeface="Lato"/>
                <a:sym typeface="Lato"/>
              </a:rPr>
              <a:t>Coordinators:</a:t>
            </a:r>
            <a:r>
              <a:rPr lang="en">
                <a:solidFill>
                  <a:schemeClr val="lt1"/>
                </a:solidFill>
                <a:latin typeface="Lato"/>
                <a:ea typeface="Lato"/>
                <a:cs typeface="Lato"/>
                <a:sym typeface="Lato"/>
              </a:rPr>
              <a:t> Lue, Ya Youa, Tony, Trou, Cheng, Chao, Thomas, May Xia</a:t>
            </a:r>
            <a:endParaRPr>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Lato"/>
              <a:ea typeface="Lato"/>
              <a:cs typeface="Lato"/>
              <a:sym typeface="Lato"/>
            </a:endParaRPr>
          </a:p>
          <a:p>
            <a:pPr indent="0" lvl="0" marL="0" rtl="0" algn="l">
              <a:spcBef>
                <a:spcPts val="0"/>
              </a:spcBef>
              <a:spcAft>
                <a:spcPts val="0"/>
              </a:spcAft>
              <a:buNone/>
            </a:pPr>
            <a:r>
              <a:rPr b="1" lang="en" u="sng">
                <a:solidFill>
                  <a:schemeClr val="lt1"/>
                </a:solidFill>
                <a:latin typeface="Lato"/>
                <a:ea typeface="Lato"/>
                <a:cs typeface="Lato"/>
                <a:sym typeface="Lato"/>
              </a:rPr>
              <a:t>Summary of Activities: </a:t>
            </a:r>
            <a:r>
              <a:rPr lang="en">
                <a:solidFill>
                  <a:schemeClr val="lt1"/>
                </a:solidFill>
                <a:latin typeface="Lato"/>
                <a:ea typeface="Lato"/>
                <a:cs typeface="Lato"/>
                <a:sym typeface="Lato"/>
              </a:rPr>
              <a:t>Hosted ELC Christmas Dinner, 3 </a:t>
            </a:r>
            <a:r>
              <a:rPr lang="en">
                <a:solidFill>
                  <a:schemeClr val="lt1"/>
                </a:solidFill>
                <a:latin typeface="Lato"/>
                <a:ea typeface="Lato"/>
                <a:cs typeface="Lato"/>
                <a:sym typeface="Lato"/>
              </a:rPr>
              <a:t>fellowship</a:t>
            </a:r>
            <a:r>
              <a:rPr lang="en">
                <a:solidFill>
                  <a:schemeClr val="lt1"/>
                </a:solidFill>
                <a:latin typeface="Lato"/>
                <a:ea typeface="Lato"/>
                <a:cs typeface="Lato"/>
                <a:sym typeface="Lato"/>
              </a:rPr>
              <a:t> events, Food pantry, Summer Camping Trip, Care packages for members in Hmong ministry. </a:t>
            </a:r>
            <a:endParaRPr>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0"/>
          <p:cNvPicPr preferRelativeResize="0"/>
          <p:nvPr/>
        </p:nvPicPr>
        <p:blipFill>
          <a:blip r:embed="rId3">
            <a:alphaModFix/>
          </a:blip>
          <a:stretch>
            <a:fillRect/>
          </a:stretch>
        </p:blipFill>
        <p:spPr>
          <a:xfrm>
            <a:off x="152400" y="152400"/>
            <a:ext cx="3734872" cy="4838701"/>
          </a:xfrm>
          <a:prstGeom prst="rect">
            <a:avLst/>
          </a:prstGeom>
          <a:noFill/>
          <a:ln>
            <a:noFill/>
          </a:ln>
        </p:spPr>
      </p:pic>
      <p:pic>
        <p:nvPicPr>
          <p:cNvPr id="249" name="Google Shape;249;p30"/>
          <p:cNvPicPr preferRelativeResize="0"/>
          <p:nvPr/>
        </p:nvPicPr>
        <p:blipFill>
          <a:blip r:embed="rId4">
            <a:alphaModFix/>
          </a:blip>
          <a:stretch>
            <a:fillRect/>
          </a:stretch>
        </p:blipFill>
        <p:spPr>
          <a:xfrm>
            <a:off x="4021499" y="994688"/>
            <a:ext cx="1774201" cy="3154125"/>
          </a:xfrm>
          <a:prstGeom prst="rect">
            <a:avLst/>
          </a:prstGeom>
          <a:noFill/>
          <a:ln>
            <a:noFill/>
          </a:ln>
        </p:spPr>
      </p:pic>
      <p:pic>
        <p:nvPicPr>
          <p:cNvPr id="250" name="Google Shape;250;p30"/>
          <p:cNvPicPr preferRelativeResize="0"/>
          <p:nvPr/>
        </p:nvPicPr>
        <p:blipFill>
          <a:blip r:embed="rId5">
            <a:alphaModFix/>
          </a:blip>
          <a:stretch>
            <a:fillRect/>
          </a:stretch>
        </p:blipFill>
        <p:spPr>
          <a:xfrm>
            <a:off x="5929925" y="152400"/>
            <a:ext cx="2887575" cy="2165675"/>
          </a:xfrm>
          <a:prstGeom prst="rect">
            <a:avLst/>
          </a:prstGeom>
          <a:noFill/>
          <a:ln>
            <a:noFill/>
          </a:ln>
        </p:spPr>
      </p:pic>
      <p:pic>
        <p:nvPicPr>
          <p:cNvPr id="251" name="Google Shape;251;p30"/>
          <p:cNvPicPr preferRelativeResize="0"/>
          <p:nvPr/>
        </p:nvPicPr>
        <p:blipFill>
          <a:blip r:embed="rId6">
            <a:alphaModFix/>
          </a:blip>
          <a:stretch>
            <a:fillRect/>
          </a:stretch>
        </p:blipFill>
        <p:spPr>
          <a:xfrm>
            <a:off x="5966275" y="2470475"/>
            <a:ext cx="3025326" cy="22689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Men’s Ministry</a:t>
            </a:r>
            <a:endParaRPr sz="4000">
              <a:latin typeface="Century Gothic"/>
              <a:ea typeface="Century Gothic"/>
              <a:cs typeface="Century Gothic"/>
              <a:sym typeface="Century Gothic"/>
            </a:endParaRPr>
          </a:p>
        </p:txBody>
      </p:sp>
      <p:sp>
        <p:nvSpPr>
          <p:cNvPr id="257" name="Google Shape;257;p31"/>
          <p:cNvSpPr txBox="1"/>
          <p:nvPr/>
        </p:nvSpPr>
        <p:spPr>
          <a:xfrm>
            <a:off x="1045125" y="1064250"/>
            <a:ext cx="7685700" cy="37143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1800"/>
              </a:spcBef>
              <a:spcAft>
                <a:spcPts val="0"/>
              </a:spcAft>
              <a:buNone/>
            </a:pPr>
            <a:r>
              <a:rPr b="1" lang="en" sz="1000" u="sng">
                <a:solidFill>
                  <a:schemeClr val="lt1"/>
                </a:solidFill>
              </a:rPr>
              <a:t>Committee Members:</a:t>
            </a:r>
            <a:r>
              <a:rPr b="1" lang="en" sz="1000">
                <a:solidFill>
                  <a:schemeClr val="lt1"/>
                </a:solidFill>
              </a:rPr>
              <a:t> </a:t>
            </a:r>
            <a:endParaRPr b="1" sz="1000">
              <a:solidFill>
                <a:schemeClr val="lt1"/>
              </a:solidFill>
            </a:endParaRPr>
          </a:p>
          <a:p>
            <a:pPr indent="0" lvl="0" marL="12700" rtl="0" algn="l">
              <a:lnSpc>
                <a:spcPct val="115000"/>
              </a:lnSpc>
              <a:spcBef>
                <a:spcPts val="200"/>
              </a:spcBef>
              <a:spcAft>
                <a:spcPts val="0"/>
              </a:spcAft>
              <a:buNone/>
            </a:pPr>
            <a:r>
              <a:rPr lang="en" sz="1000">
                <a:solidFill>
                  <a:schemeClr val="lt1"/>
                </a:solidFill>
              </a:rPr>
              <a:t>Alex Vang, Nou Vang, Hang Xiong, and Ger Vang </a:t>
            </a:r>
            <a:endParaRPr sz="1000">
              <a:solidFill>
                <a:schemeClr val="lt1"/>
              </a:solidFill>
            </a:endParaRPr>
          </a:p>
          <a:p>
            <a:pPr indent="0" lvl="0" marL="12700" rtl="0" algn="l">
              <a:lnSpc>
                <a:spcPct val="115000"/>
              </a:lnSpc>
              <a:spcBef>
                <a:spcPts val="1800"/>
              </a:spcBef>
              <a:spcAft>
                <a:spcPts val="0"/>
              </a:spcAft>
              <a:buNone/>
            </a:pPr>
            <a:r>
              <a:rPr b="1" lang="en" sz="1000" u="sng">
                <a:solidFill>
                  <a:schemeClr val="lt1"/>
                </a:solidFill>
              </a:rPr>
              <a:t>Vision Of Ministry:</a:t>
            </a:r>
            <a:r>
              <a:rPr b="1" lang="en" sz="1000">
                <a:solidFill>
                  <a:schemeClr val="lt1"/>
                </a:solidFill>
              </a:rPr>
              <a:t> </a:t>
            </a:r>
            <a:endParaRPr b="1" sz="1000">
              <a:solidFill>
                <a:schemeClr val="lt1"/>
              </a:solidFill>
            </a:endParaRPr>
          </a:p>
          <a:p>
            <a:pPr indent="0" lvl="0" marL="12700" marR="114300" rtl="0" algn="l">
              <a:lnSpc>
                <a:spcPct val="115000"/>
              </a:lnSpc>
              <a:spcBef>
                <a:spcPts val="200"/>
              </a:spcBef>
              <a:spcAft>
                <a:spcPts val="0"/>
              </a:spcAft>
              <a:buNone/>
            </a:pPr>
            <a:r>
              <a:rPr lang="en" sz="1000">
                <a:solidFill>
                  <a:schemeClr val="lt1"/>
                </a:solidFill>
              </a:rPr>
              <a:t>Working as the body of Christ to faithfully serve and build up our fellow brothers and neighbors at ELC by reciprocating the love He has given us and sharpening each other through scripture, testimonies, and devotions as we’ve gathered for our events throughout the year. </a:t>
            </a:r>
            <a:endParaRPr sz="1000">
              <a:solidFill>
                <a:schemeClr val="lt1"/>
              </a:solidFill>
            </a:endParaRPr>
          </a:p>
          <a:p>
            <a:pPr indent="0" lvl="0" marL="12700" rtl="0" algn="l">
              <a:lnSpc>
                <a:spcPct val="115000"/>
              </a:lnSpc>
              <a:spcBef>
                <a:spcPts val="1700"/>
              </a:spcBef>
              <a:spcAft>
                <a:spcPts val="0"/>
              </a:spcAft>
              <a:buNone/>
            </a:pPr>
            <a:r>
              <a:rPr b="1" lang="en" sz="1000" u="sng">
                <a:solidFill>
                  <a:schemeClr val="lt1"/>
                </a:solidFill>
              </a:rPr>
              <a:t>Theme:</a:t>
            </a:r>
            <a:r>
              <a:rPr b="1" lang="en" sz="1000">
                <a:solidFill>
                  <a:schemeClr val="lt1"/>
                </a:solidFill>
              </a:rPr>
              <a:t> </a:t>
            </a:r>
            <a:endParaRPr b="1" sz="1000">
              <a:solidFill>
                <a:schemeClr val="lt1"/>
              </a:solidFill>
            </a:endParaRPr>
          </a:p>
          <a:p>
            <a:pPr indent="0" lvl="0" marL="12700" marR="355600" rtl="0" algn="l">
              <a:lnSpc>
                <a:spcPct val="115000"/>
              </a:lnSpc>
              <a:spcBef>
                <a:spcPts val="200"/>
              </a:spcBef>
              <a:spcAft>
                <a:spcPts val="0"/>
              </a:spcAft>
              <a:buNone/>
            </a:pPr>
            <a:r>
              <a:rPr i="1" lang="en" sz="1000">
                <a:solidFill>
                  <a:schemeClr val="lt1"/>
                </a:solidFill>
              </a:rPr>
              <a:t>Be Christ Like </a:t>
            </a:r>
            <a:r>
              <a:rPr lang="en" sz="1000">
                <a:solidFill>
                  <a:schemeClr val="lt1"/>
                </a:solidFill>
              </a:rPr>
              <a:t>– Inspire, encourage, and support ELC men and neighbors for spiritual growth and help each other to understand what it means to be more Christ like, as He sacrificially served us all with mercy, grace, and love. </a:t>
            </a:r>
            <a:endParaRPr sz="1000">
              <a:solidFill>
                <a:schemeClr val="lt1"/>
              </a:solidFill>
            </a:endParaRPr>
          </a:p>
          <a:p>
            <a:pPr indent="0" lvl="0" marL="12700" marR="355600" rtl="0" algn="l">
              <a:lnSpc>
                <a:spcPct val="115000"/>
              </a:lnSpc>
              <a:spcBef>
                <a:spcPts val="200"/>
              </a:spcBef>
              <a:spcAft>
                <a:spcPts val="0"/>
              </a:spcAft>
              <a:buNone/>
            </a:pPr>
            <a:r>
              <a:t/>
            </a:r>
            <a:endParaRPr sz="1000">
              <a:solidFill>
                <a:schemeClr val="lt1"/>
              </a:solidFill>
            </a:endParaRPr>
          </a:p>
          <a:p>
            <a:pPr indent="0" lvl="0" marL="12700" marR="355600" rtl="0" algn="l">
              <a:lnSpc>
                <a:spcPct val="115000"/>
              </a:lnSpc>
              <a:spcBef>
                <a:spcPts val="200"/>
              </a:spcBef>
              <a:spcAft>
                <a:spcPts val="0"/>
              </a:spcAft>
              <a:buNone/>
            </a:pPr>
            <a:r>
              <a:rPr b="1" lang="en" sz="1000" u="sng">
                <a:solidFill>
                  <a:schemeClr val="lt1"/>
                </a:solidFill>
              </a:rPr>
              <a:t>Summary of Activities: </a:t>
            </a:r>
            <a:endParaRPr sz="1000">
              <a:solidFill>
                <a:schemeClr val="lt1"/>
              </a:solidFill>
            </a:endParaRPr>
          </a:p>
          <a:p>
            <a:pPr indent="0" lvl="0" marL="12700" marR="355600" rtl="0" algn="l">
              <a:lnSpc>
                <a:spcPct val="115000"/>
              </a:lnSpc>
              <a:spcBef>
                <a:spcPts val="200"/>
              </a:spcBef>
              <a:spcAft>
                <a:spcPts val="0"/>
              </a:spcAft>
              <a:buNone/>
            </a:pPr>
            <a:r>
              <a:rPr lang="en" sz="1000">
                <a:solidFill>
                  <a:schemeClr val="lt1"/>
                </a:solidFill>
              </a:rPr>
              <a:t>Breakfast Fellowship, Men’s Night Fellowhip, Men, Women, and Youth Recreation Day, Men’s Zipline at Quarry Park Adventure, Men’s Ministry Summer BBQ, Men’s Camp Alta Retreat, Men’s Christmas Dinner, ELC Highway cleanup Project. </a:t>
            </a:r>
            <a:endParaRPr sz="1000">
              <a:solidFill>
                <a:schemeClr val="lt1"/>
              </a:solidFill>
            </a:endParaRPr>
          </a:p>
          <a:p>
            <a:pPr indent="0" lvl="0" marL="12700" marR="355600" rtl="0" algn="l">
              <a:lnSpc>
                <a:spcPct val="115000"/>
              </a:lnSpc>
              <a:spcBef>
                <a:spcPts val="200"/>
              </a:spcBef>
              <a:spcAft>
                <a:spcPts val="0"/>
              </a:spcAft>
              <a:buNone/>
            </a:pPr>
            <a:r>
              <a:t/>
            </a:r>
            <a:endParaRPr sz="1000">
              <a:solidFill>
                <a:schemeClr val="lt1"/>
              </a:solidFill>
            </a:endParaRPr>
          </a:p>
          <a:p>
            <a:pPr indent="0" lvl="0" marL="12700" rtl="0" algn="l">
              <a:lnSpc>
                <a:spcPct val="115000"/>
              </a:lnSpc>
              <a:spcBef>
                <a:spcPts val="0"/>
              </a:spcBef>
              <a:spcAft>
                <a:spcPts val="0"/>
              </a:spcAft>
              <a:buNone/>
            </a:pPr>
            <a:r>
              <a:rPr b="1" lang="en" sz="1200" u="sng">
                <a:solidFill>
                  <a:schemeClr val="lt1"/>
                </a:solidFill>
              </a:rPr>
              <a:t>Overall areas of success:</a:t>
            </a:r>
            <a:r>
              <a:rPr b="1" lang="en" sz="1200">
                <a:solidFill>
                  <a:schemeClr val="lt1"/>
                </a:solidFill>
              </a:rPr>
              <a:t> </a:t>
            </a:r>
            <a:endParaRPr b="1" sz="1200">
              <a:solidFill>
                <a:schemeClr val="lt1"/>
              </a:solidFill>
            </a:endParaRPr>
          </a:p>
          <a:p>
            <a:pPr indent="0" lvl="0" marL="254000" rtl="0" algn="l">
              <a:lnSpc>
                <a:spcPct val="115000"/>
              </a:lnSpc>
              <a:spcBef>
                <a:spcPts val="200"/>
              </a:spcBef>
              <a:spcAft>
                <a:spcPts val="0"/>
              </a:spcAft>
              <a:buNone/>
            </a:pPr>
            <a:r>
              <a:rPr lang="en" sz="1200">
                <a:solidFill>
                  <a:schemeClr val="lt1"/>
                </a:solidFill>
              </a:rPr>
              <a:t>● Overwhelming support from other Ministry teams and accomplished most of our desired goals as a team. </a:t>
            </a:r>
            <a:endParaRPr sz="10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6075300" cy="41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PASTORAL SUMMARY</a:t>
            </a:r>
            <a:endParaRPr b="1" sz="1800"/>
          </a:p>
        </p:txBody>
      </p:sp>
      <p:sp>
        <p:nvSpPr>
          <p:cNvPr id="141" name="Google Shape;141;p14"/>
          <p:cNvSpPr txBox="1"/>
          <p:nvPr>
            <p:ph idx="1" type="body"/>
          </p:nvPr>
        </p:nvSpPr>
        <p:spPr>
          <a:xfrm>
            <a:off x="555800" y="807450"/>
            <a:ext cx="8343600" cy="41613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rial"/>
                <a:ea typeface="Arial"/>
                <a:cs typeface="Arial"/>
                <a:sym typeface="Arial"/>
              </a:rPr>
              <a:t>Calling of A New Pastor</a:t>
            </a:r>
            <a:endParaRPr b="1" sz="1000">
              <a:latin typeface="Arial"/>
              <a:ea typeface="Arial"/>
              <a:cs typeface="Arial"/>
              <a:sym typeface="Arial"/>
            </a:endParaRPr>
          </a:p>
          <a:p>
            <a:pPr indent="0" lvl="0" marL="0" rtl="0" algn="l">
              <a:spcBef>
                <a:spcPts val="0"/>
              </a:spcBef>
              <a:spcAft>
                <a:spcPts val="0"/>
              </a:spcAft>
              <a:buNone/>
            </a:pPr>
            <a:r>
              <a:rPr lang="en" sz="1000">
                <a:latin typeface="Arial"/>
                <a:ea typeface="Arial"/>
                <a:cs typeface="Arial"/>
                <a:sym typeface="Arial"/>
              </a:rPr>
              <a:t>As I reflect on 2022, it’s been a year of anticipating where and how God was leading my family and me.  When I met with Pastor Christopher in 2021, I had no idea that that meeting would lead us together.  God had ordained every step of our path for us to be here.  Since being here, my family and I have received nothing but love and care from you, and we are grateful to be part of a church that loves God and display His generosity so well. </a:t>
            </a:r>
            <a:endParaRPr sz="1000">
              <a:latin typeface="Arial"/>
              <a:ea typeface="Arial"/>
              <a:cs typeface="Arial"/>
              <a:sym typeface="Arial"/>
            </a:endParaRPr>
          </a:p>
          <a:p>
            <a:pPr indent="0" lvl="0" marL="0" rtl="0" algn="l">
              <a:spcBef>
                <a:spcPts val="0"/>
              </a:spcBef>
              <a:spcAft>
                <a:spcPts val="0"/>
              </a:spcAft>
              <a:buNone/>
            </a:pPr>
            <a:r>
              <a:t/>
            </a:r>
            <a:endParaRPr sz="1000">
              <a:latin typeface="Arial"/>
              <a:ea typeface="Arial"/>
              <a:cs typeface="Arial"/>
              <a:sym typeface="Arial"/>
            </a:endParaRPr>
          </a:p>
          <a:p>
            <a:pPr indent="0" lvl="0" marL="0" rtl="0" algn="l">
              <a:spcBef>
                <a:spcPts val="0"/>
              </a:spcBef>
              <a:spcAft>
                <a:spcPts val="0"/>
              </a:spcAft>
              <a:buNone/>
            </a:pPr>
            <a:r>
              <a:rPr lang="en" sz="1000">
                <a:latin typeface="Arial"/>
                <a:ea typeface="Arial"/>
                <a:cs typeface="Arial"/>
                <a:sym typeface="Arial"/>
              </a:rPr>
              <a:t>The transition of a senior pastor can be challenging.  I want to take this time to acknowledge the stress, anxiety, or hurt this transition has caused for some of you. Changes are never easy, and it affects everyone, not just pastors.  I pray for God’s peace and healing to be upon you.  I want to assure you that I will do all I can to love you just as Christ loved the church.  </a:t>
            </a:r>
            <a:endParaRPr sz="1000">
              <a:latin typeface="Arial"/>
              <a:ea typeface="Arial"/>
              <a:cs typeface="Arial"/>
              <a:sym typeface="Arial"/>
            </a:endParaRPr>
          </a:p>
          <a:p>
            <a:pPr indent="0" lvl="0" marL="0" rtl="0" algn="l">
              <a:spcBef>
                <a:spcPts val="0"/>
              </a:spcBef>
              <a:spcAft>
                <a:spcPts val="0"/>
              </a:spcAft>
              <a:buNone/>
            </a:pPr>
            <a:r>
              <a:t/>
            </a:r>
            <a:endParaRPr sz="1000">
              <a:latin typeface="Arial"/>
              <a:ea typeface="Arial"/>
              <a:cs typeface="Arial"/>
              <a:sym typeface="Arial"/>
            </a:endParaRPr>
          </a:p>
          <a:p>
            <a:pPr indent="0" lvl="0" marL="0" rtl="0" algn="l">
              <a:spcBef>
                <a:spcPts val="0"/>
              </a:spcBef>
              <a:spcAft>
                <a:spcPts val="0"/>
              </a:spcAft>
              <a:buNone/>
            </a:pPr>
            <a:r>
              <a:rPr b="1" lang="en" sz="1000">
                <a:latin typeface="Arial"/>
                <a:ea typeface="Arial"/>
                <a:cs typeface="Arial"/>
                <a:sym typeface="Arial"/>
              </a:rPr>
              <a:t>Hitting the Ground Running</a:t>
            </a:r>
            <a:endParaRPr b="1" sz="1000">
              <a:latin typeface="Arial"/>
              <a:ea typeface="Arial"/>
              <a:cs typeface="Arial"/>
              <a:sym typeface="Arial"/>
            </a:endParaRPr>
          </a:p>
          <a:p>
            <a:pPr indent="0" lvl="0" marL="0" rtl="0" algn="l">
              <a:spcBef>
                <a:spcPts val="0"/>
              </a:spcBef>
              <a:spcAft>
                <a:spcPts val="0"/>
              </a:spcAft>
              <a:buNone/>
            </a:pPr>
            <a:r>
              <a:rPr lang="en" sz="1000">
                <a:latin typeface="Arial"/>
                <a:ea typeface="Arial"/>
                <a:cs typeface="Arial"/>
                <a:sym typeface="Arial"/>
              </a:rPr>
              <a:t>In my four months, I’ve met with our governing board, both past and present, either individually or in groups.  I’ve met with our congregations, coordinators, and church plant team, have attended small group events, mens events, and have visited families for prayer.  I have weekly staff and 1:1 meetings with Kongchinh and Blong.  I’ve started a newsletter to encourage our church and to share my family adventures.  I’ve created a roadmap to help leaders focus on what we will do throughout the year.  </a:t>
            </a:r>
            <a:endParaRPr sz="1000">
              <a:latin typeface="Arial"/>
              <a:ea typeface="Arial"/>
              <a:cs typeface="Arial"/>
              <a:sym typeface="Arial"/>
            </a:endParaRPr>
          </a:p>
          <a:p>
            <a:pPr indent="0" lvl="0" marL="0" rtl="0" algn="l">
              <a:spcBef>
                <a:spcPts val="0"/>
              </a:spcBef>
              <a:spcAft>
                <a:spcPts val="0"/>
              </a:spcAft>
              <a:buNone/>
            </a:pPr>
            <a:r>
              <a:t/>
            </a:r>
            <a:endParaRPr sz="1000">
              <a:latin typeface="Arial"/>
              <a:ea typeface="Arial"/>
              <a:cs typeface="Arial"/>
              <a:sym typeface="Arial"/>
            </a:endParaRPr>
          </a:p>
          <a:p>
            <a:pPr indent="0" lvl="0" marL="0" rtl="0" algn="l">
              <a:spcBef>
                <a:spcPts val="0"/>
              </a:spcBef>
              <a:spcAft>
                <a:spcPts val="0"/>
              </a:spcAft>
              <a:buNone/>
            </a:pPr>
            <a:r>
              <a:rPr b="1" lang="en" sz="1000">
                <a:latin typeface="Arial"/>
                <a:ea typeface="Arial"/>
                <a:cs typeface="Arial"/>
                <a:sym typeface="Arial"/>
              </a:rPr>
              <a:t>Looking Forward</a:t>
            </a:r>
            <a:endParaRPr b="1" sz="1000">
              <a:latin typeface="Arial"/>
              <a:ea typeface="Arial"/>
              <a:cs typeface="Arial"/>
              <a:sym typeface="Arial"/>
            </a:endParaRPr>
          </a:p>
          <a:p>
            <a:pPr indent="-292100" lvl="0" marL="457200" rtl="0" algn="l">
              <a:spcBef>
                <a:spcPts val="0"/>
              </a:spcBef>
              <a:spcAft>
                <a:spcPts val="0"/>
              </a:spcAft>
              <a:buSzPts val="1000"/>
              <a:buFont typeface="Arial"/>
              <a:buChar char="-"/>
            </a:pPr>
            <a:r>
              <a:rPr lang="en" sz="1000">
                <a:latin typeface="Arial"/>
                <a:ea typeface="Arial"/>
                <a:cs typeface="Arial"/>
                <a:sym typeface="Arial"/>
              </a:rPr>
              <a:t>To build a deeper relationship with my governing board, coordinators, and my congregation.</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 sz="1000">
                <a:latin typeface="Arial"/>
                <a:ea typeface="Arial"/>
                <a:cs typeface="Arial"/>
                <a:sym typeface="Arial"/>
              </a:rPr>
              <a:t>To partner with our nearby churches, city council, schools, and non-profit organizations.</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 sz="1000">
                <a:latin typeface="Arial"/>
                <a:ea typeface="Arial"/>
                <a:cs typeface="Arial"/>
                <a:sym typeface="Arial"/>
              </a:rPr>
              <a:t>To build relationships with pastors in Sacramento.</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 sz="1000">
                <a:latin typeface="Arial"/>
                <a:ea typeface="Arial"/>
                <a:cs typeface="Arial"/>
                <a:sym typeface="Arial"/>
              </a:rPr>
              <a:t>To see our church make disciples that make disciples that make disciples.</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 sz="1000">
                <a:latin typeface="Arial"/>
                <a:ea typeface="Arial"/>
                <a:cs typeface="Arial"/>
                <a:sym typeface="Arial"/>
              </a:rPr>
              <a:t>To grow spiritually and more profound with our relationship with Jesus.  </a:t>
            </a:r>
            <a:endParaRPr sz="10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2"/>
          <p:cNvPicPr preferRelativeResize="0"/>
          <p:nvPr/>
        </p:nvPicPr>
        <p:blipFill>
          <a:blip r:embed="rId3">
            <a:alphaModFix/>
          </a:blip>
          <a:stretch>
            <a:fillRect/>
          </a:stretch>
        </p:blipFill>
        <p:spPr>
          <a:xfrm>
            <a:off x="412275" y="2025694"/>
            <a:ext cx="3862374" cy="2896758"/>
          </a:xfrm>
          <a:prstGeom prst="rect">
            <a:avLst/>
          </a:prstGeom>
          <a:noFill/>
          <a:ln>
            <a:noFill/>
          </a:ln>
        </p:spPr>
      </p:pic>
      <p:pic>
        <p:nvPicPr>
          <p:cNvPr id="263" name="Google Shape;263;p32"/>
          <p:cNvPicPr preferRelativeResize="0"/>
          <p:nvPr/>
        </p:nvPicPr>
        <p:blipFill>
          <a:blip r:embed="rId4">
            <a:alphaModFix/>
          </a:blip>
          <a:stretch>
            <a:fillRect/>
          </a:stretch>
        </p:blipFill>
        <p:spPr>
          <a:xfrm>
            <a:off x="4714350" y="2048619"/>
            <a:ext cx="3862374" cy="2896781"/>
          </a:xfrm>
          <a:prstGeom prst="rect">
            <a:avLst/>
          </a:prstGeom>
          <a:noFill/>
          <a:ln>
            <a:noFill/>
          </a:ln>
        </p:spPr>
      </p:pic>
      <p:pic>
        <p:nvPicPr>
          <p:cNvPr id="264" name="Google Shape;264;p32"/>
          <p:cNvPicPr preferRelativeResize="0"/>
          <p:nvPr/>
        </p:nvPicPr>
        <p:blipFill>
          <a:blip r:embed="rId5">
            <a:alphaModFix/>
          </a:blip>
          <a:stretch>
            <a:fillRect/>
          </a:stretch>
        </p:blipFill>
        <p:spPr>
          <a:xfrm>
            <a:off x="3029575" y="118950"/>
            <a:ext cx="3084826" cy="2313627"/>
          </a:xfrm>
          <a:prstGeom prst="rect">
            <a:avLst/>
          </a:prstGeom>
          <a:noFill/>
          <a:ln>
            <a:noFill/>
          </a:ln>
        </p:spPr>
      </p:pic>
      <p:pic>
        <p:nvPicPr>
          <p:cNvPr id="265" name="Google Shape;265;p32"/>
          <p:cNvPicPr preferRelativeResize="0"/>
          <p:nvPr/>
        </p:nvPicPr>
        <p:blipFill>
          <a:blip r:embed="rId6">
            <a:alphaModFix/>
          </a:blip>
          <a:stretch>
            <a:fillRect/>
          </a:stretch>
        </p:blipFill>
        <p:spPr>
          <a:xfrm>
            <a:off x="6266801" y="152400"/>
            <a:ext cx="2325089" cy="174381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WOMEN’S MINISTRY - GGS</a:t>
            </a:r>
            <a:endParaRPr/>
          </a:p>
        </p:txBody>
      </p:sp>
      <p:sp>
        <p:nvSpPr>
          <p:cNvPr id="271" name="Google Shape;271;p33"/>
          <p:cNvSpPr txBox="1"/>
          <p:nvPr>
            <p:ph idx="1" type="body"/>
          </p:nvPr>
        </p:nvSpPr>
        <p:spPr>
          <a:xfrm>
            <a:off x="806325" y="1071200"/>
            <a:ext cx="7905300" cy="3804300"/>
          </a:xfrm>
          <a:prstGeom prst="rect">
            <a:avLst/>
          </a:prstGeom>
        </p:spPr>
        <p:txBody>
          <a:bodyPr anchorCtr="0" anchor="t" bIns="91425" lIns="91425" spcFirstLastPara="1" rIns="91425" wrap="square" tIns="91425">
            <a:normAutofit fontScale="85000" lnSpcReduction="10000"/>
          </a:bodyPr>
          <a:lstStyle/>
          <a:p>
            <a:pPr indent="0" lvl="0" marL="317500" rtl="0" algn="l">
              <a:spcBef>
                <a:spcPts val="0"/>
              </a:spcBef>
              <a:spcAft>
                <a:spcPts val="0"/>
              </a:spcAft>
              <a:buNone/>
            </a:pPr>
            <a:r>
              <a:rPr b="1" lang="en" sz="1200" u="sng">
                <a:latin typeface="Arial"/>
                <a:ea typeface="Arial"/>
                <a:cs typeface="Arial"/>
                <a:sym typeface="Arial"/>
              </a:rPr>
              <a:t>Coordinators:</a:t>
            </a:r>
            <a:r>
              <a:rPr lang="en" sz="1200">
                <a:latin typeface="Arial"/>
                <a:ea typeface="Arial"/>
                <a:cs typeface="Arial"/>
                <a:sym typeface="Arial"/>
              </a:rPr>
              <a:t> May Lee-Yang, Alex Lee-Xiong, Serena Xiong, Xeng Her </a:t>
            </a:r>
            <a:endParaRPr sz="1200">
              <a:latin typeface="Arial"/>
              <a:ea typeface="Arial"/>
              <a:cs typeface="Arial"/>
              <a:sym typeface="Arial"/>
            </a:endParaRPr>
          </a:p>
          <a:p>
            <a:pPr indent="0" lvl="0" marL="317500" rtl="0" algn="l">
              <a:spcBef>
                <a:spcPts val="0"/>
              </a:spcBef>
              <a:spcAft>
                <a:spcPts val="0"/>
              </a:spcAft>
              <a:buNone/>
            </a:pPr>
            <a:r>
              <a:t/>
            </a:r>
            <a:endParaRPr sz="1200">
              <a:latin typeface="Arial"/>
              <a:ea typeface="Arial"/>
              <a:cs typeface="Arial"/>
              <a:sym typeface="Arial"/>
            </a:endParaRPr>
          </a:p>
          <a:p>
            <a:pPr indent="0" lvl="0" marL="317500" rtl="0" algn="l">
              <a:spcBef>
                <a:spcPts val="0"/>
              </a:spcBef>
              <a:spcAft>
                <a:spcPts val="0"/>
              </a:spcAft>
              <a:buNone/>
            </a:pPr>
            <a:r>
              <a:rPr b="1" lang="en" sz="1200" u="sng">
                <a:latin typeface="Arial"/>
                <a:ea typeface="Arial"/>
                <a:cs typeface="Arial"/>
                <a:sym typeface="Arial"/>
              </a:rPr>
              <a:t>Vision Statement</a:t>
            </a:r>
            <a:r>
              <a:rPr b="1" lang="en" sz="1200">
                <a:latin typeface="Arial"/>
                <a:ea typeface="Arial"/>
                <a:cs typeface="Arial"/>
                <a:sym typeface="Arial"/>
              </a:rPr>
              <a:t> : </a:t>
            </a:r>
            <a:r>
              <a:rPr lang="en" sz="1200">
                <a:latin typeface="Arial"/>
                <a:ea typeface="Arial"/>
                <a:cs typeface="Arial"/>
                <a:sym typeface="Arial"/>
              </a:rPr>
              <a:t>To Reach Up, Reach Out, and Reach In and Lead People to Experience a God-First  Life.  </a:t>
            </a:r>
            <a:endParaRPr sz="1200">
              <a:latin typeface="Arial"/>
              <a:ea typeface="Arial"/>
              <a:cs typeface="Arial"/>
              <a:sym typeface="Arial"/>
            </a:endParaRPr>
          </a:p>
          <a:p>
            <a:pPr indent="0" lvl="0" marL="317500" rtl="0" algn="l">
              <a:spcBef>
                <a:spcPts val="1400"/>
              </a:spcBef>
              <a:spcAft>
                <a:spcPts val="0"/>
              </a:spcAft>
              <a:buNone/>
            </a:pPr>
            <a:r>
              <a:rPr b="1" lang="en" sz="1200" u="sng">
                <a:latin typeface="Arial"/>
                <a:ea typeface="Arial"/>
                <a:cs typeface="Arial"/>
                <a:sym typeface="Arial"/>
              </a:rPr>
              <a:t>Mission Statement</a:t>
            </a:r>
            <a:r>
              <a:rPr b="1" lang="en" sz="1200">
                <a:latin typeface="Arial"/>
                <a:ea typeface="Arial"/>
                <a:cs typeface="Arial"/>
                <a:sym typeface="Arial"/>
              </a:rPr>
              <a:t> : </a:t>
            </a:r>
            <a:r>
              <a:rPr lang="en" sz="1200">
                <a:latin typeface="Arial"/>
                <a:ea typeface="Arial"/>
                <a:cs typeface="Arial"/>
                <a:sym typeface="Arial"/>
              </a:rPr>
              <a:t>Women’s Ministries (GGs) exist to inspire, equip, support, and disciple women to live in  God’s purpose. We will fulfill our vision by creating opportunities and resources for  women to discover their gifts and be empowered to fulfill His purpose. Our desire is to  encourage every woman in her journey, and to provide meaningful opportunities for  discipleship. We will connect women to Jesus. We will create community. We will  cultivate discipleship. </a:t>
            </a:r>
            <a:endParaRPr i="1" sz="1200">
              <a:latin typeface="Arial"/>
              <a:ea typeface="Arial"/>
              <a:cs typeface="Arial"/>
              <a:sym typeface="Arial"/>
            </a:endParaRPr>
          </a:p>
          <a:p>
            <a:pPr indent="0" lvl="0" marL="304800" rtl="0" algn="l">
              <a:spcBef>
                <a:spcPts val="1400"/>
              </a:spcBef>
              <a:spcAft>
                <a:spcPts val="0"/>
              </a:spcAft>
              <a:buNone/>
            </a:pPr>
            <a:r>
              <a:rPr b="1" lang="en" sz="1200" u="sng">
                <a:latin typeface="Arial"/>
                <a:ea typeface="Arial"/>
                <a:cs typeface="Arial"/>
                <a:sym typeface="Arial"/>
              </a:rPr>
              <a:t>Theme</a:t>
            </a:r>
            <a:r>
              <a:rPr b="1" lang="en" sz="1200">
                <a:latin typeface="Arial"/>
                <a:ea typeface="Arial"/>
                <a:cs typeface="Arial"/>
                <a:sym typeface="Arial"/>
              </a:rPr>
              <a:t>: </a:t>
            </a:r>
            <a:r>
              <a:rPr lang="en" sz="1200">
                <a:latin typeface="Arial"/>
                <a:ea typeface="Arial"/>
                <a:cs typeface="Arial"/>
                <a:sym typeface="Arial"/>
              </a:rPr>
              <a:t>H.O.P.E. - </a:t>
            </a:r>
            <a:r>
              <a:rPr b="1" lang="en" sz="1200" u="sng">
                <a:latin typeface="Arial"/>
                <a:ea typeface="Arial"/>
                <a:cs typeface="Arial"/>
                <a:sym typeface="Arial"/>
              </a:rPr>
              <a:t>H</a:t>
            </a:r>
            <a:r>
              <a:rPr lang="en" sz="1200">
                <a:latin typeface="Arial"/>
                <a:ea typeface="Arial"/>
                <a:cs typeface="Arial"/>
                <a:sym typeface="Arial"/>
              </a:rPr>
              <a:t>olding </a:t>
            </a:r>
            <a:r>
              <a:rPr b="1" lang="en" sz="1200" u="sng">
                <a:latin typeface="Arial"/>
                <a:ea typeface="Arial"/>
                <a:cs typeface="Arial"/>
                <a:sym typeface="Arial"/>
              </a:rPr>
              <a:t>O</a:t>
            </a:r>
            <a:r>
              <a:rPr lang="en" sz="1200">
                <a:latin typeface="Arial"/>
                <a:ea typeface="Arial"/>
                <a:cs typeface="Arial"/>
                <a:sym typeface="Arial"/>
              </a:rPr>
              <a:t>nto God’s </a:t>
            </a:r>
            <a:r>
              <a:rPr b="1" lang="en" sz="1200" u="sng">
                <a:latin typeface="Arial"/>
                <a:ea typeface="Arial"/>
                <a:cs typeface="Arial"/>
                <a:sym typeface="Arial"/>
              </a:rPr>
              <a:t>P</a:t>
            </a:r>
            <a:r>
              <a:rPr lang="en" sz="1200">
                <a:latin typeface="Arial"/>
                <a:ea typeface="Arial"/>
                <a:cs typeface="Arial"/>
                <a:sym typeface="Arial"/>
              </a:rPr>
              <a:t>romises </a:t>
            </a:r>
            <a:r>
              <a:rPr b="1" lang="en" sz="1200" u="sng">
                <a:latin typeface="Arial"/>
                <a:ea typeface="Arial"/>
                <a:cs typeface="Arial"/>
                <a:sym typeface="Arial"/>
              </a:rPr>
              <a:t>E</a:t>
            </a:r>
            <a:r>
              <a:rPr lang="en" sz="1200">
                <a:latin typeface="Arial"/>
                <a:ea typeface="Arial"/>
                <a:cs typeface="Arial"/>
                <a:sym typeface="Arial"/>
              </a:rPr>
              <a:t>ach day</a:t>
            </a:r>
            <a:endParaRPr sz="1200">
              <a:latin typeface="Arial"/>
              <a:ea typeface="Arial"/>
              <a:cs typeface="Arial"/>
              <a:sym typeface="Arial"/>
            </a:endParaRPr>
          </a:p>
          <a:p>
            <a:pPr indent="0" lvl="0" marL="304800" rtl="0" algn="l">
              <a:spcBef>
                <a:spcPts val="1400"/>
              </a:spcBef>
              <a:spcAft>
                <a:spcPts val="0"/>
              </a:spcAft>
              <a:buNone/>
            </a:pPr>
            <a:r>
              <a:rPr b="1" lang="en" sz="1200" u="sng">
                <a:latin typeface="Arial"/>
                <a:ea typeface="Arial"/>
                <a:cs typeface="Arial"/>
                <a:sym typeface="Arial"/>
              </a:rPr>
              <a:t>Summary of Activities:</a:t>
            </a:r>
            <a:r>
              <a:rPr lang="en" sz="1200">
                <a:latin typeface="Arial"/>
                <a:ea typeface="Arial"/>
                <a:cs typeface="Arial"/>
                <a:sym typeface="Arial"/>
              </a:rPr>
              <a:t> GG’s Tea and fellowship, </a:t>
            </a:r>
            <a:r>
              <a:rPr lang="en" sz="1200">
                <a:latin typeface="Arial"/>
                <a:ea typeface="Arial"/>
                <a:cs typeface="Arial"/>
                <a:sym typeface="Arial"/>
              </a:rPr>
              <a:t>Breakfast</a:t>
            </a:r>
            <a:r>
              <a:rPr lang="en" sz="1200">
                <a:latin typeface="Arial"/>
                <a:ea typeface="Arial"/>
                <a:cs typeface="Arial"/>
                <a:sym typeface="Arial"/>
              </a:rPr>
              <a:t> Fellowship, Men’s, Youth and GG’s Recreation Day, Attended “Let Go and Let God” SHAC women’s conference, Paint and Fellowship Night, Mosaic Evening, Collected Love </a:t>
            </a:r>
            <a:r>
              <a:rPr lang="en" sz="1200">
                <a:latin typeface="Arial"/>
                <a:ea typeface="Arial"/>
                <a:cs typeface="Arial"/>
                <a:sym typeface="Arial"/>
              </a:rPr>
              <a:t>offerings</a:t>
            </a:r>
            <a:r>
              <a:rPr lang="en" sz="1200">
                <a:latin typeface="Arial"/>
                <a:ea typeface="Arial"/>
                <a:cs typeface="Arial"/>
                <a:sym typeface="Arial"/>
              </a:rPr>
              <a:t> for our 2 of Sister’s loss of loved ones, Prayer night for Lee at her house, Ladies Retreat, Amen Ramen Night, GG’s Christmas </a:t>
            </a:r>
            <a:r>
              <a:rPr lang="en" sz="1200">
                <a:latin typeface="Arial"/>
                <a:ea typeface="Arial"/>
                <a:cs typeface="Arial"/>
                <a:sym typeface="Arial"/>
              </a:rPr>
              <a:t>dinner, a meet and greet with NZF Christian. Host the Thanksgiving Banquet, held 3 fundraisers and hosted 2 book studies that lasted 10-15 sessions.</a:t>
            </a:r>
            <a:endParaRPr sz="1200">
              <a:latin typeface="Arial"/>
              <a:ea typeface="Arial"/>
              <a:cs typeface="Arial"/>
              <a:sym typeface="Arial"/>
            </a:endParaRPr>
          </a:p>
          <a:p>
            <a:pPr indent="0" lvl="0" marL="304800" rtl="0" algn="l">
              <a:spcBef>
                <a:spcPts val="1400"/>
              </a:spcBef>
              <a:spcAft>
                <a:spcPts val="0"/>
              </a:spcAft>
              <a:buNone/>
            </a:pPr>
            <a:r>
              <a:rPr b="1" lang="en" sz="1100" u="sng">
                <a:latin typeface="Arial"/>
                <a:ea typeface="Arial"/>
                <a:cs typeface="Arial"/>
                <a:sym typeface="Arial"/>
              </a:rPr>
              <a:t>Overall areas of success: </a:t>
            </a:r>
            <a:r>
              <a:rPr lang="en" sz="1100">
                <a:latin typeface="Arial"/>
                <a:ea typeface="Arial"/>
                <a:cs typeface="Arial"/>
                <a:sym typeface="Arial"/>
              </a:rPr>
              <a:t>TheWomen Retreat was a huge success with 73 attendees. This year’s attendees included young adults, women from the Hmong Ministries within ELC, outside members external to ELC, non-believers (39%). The Book study was also a success as they were able to reach ladies who were not local or hesitant about attending sunday service. ELC Thanksgiving Banquet had about 480 attendees, most importantly outreach to friends and  family members that are non-believers to invite them to come and have Thanksgiving with their ELC  family.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4"/>
          <p:cNvPicPr preferRelativeResize="0"/>
          <p:nvPr/>
        </p:nvPicPr>
        <p:blipFill>
          <a:blip r:embed="rId3">
            <a:alphaModFix/>
          </a:blip>
          <a:stretch>
            <a:fillRect/>
          </a:stretch>
        </p:blipFill>
        <p:spPr>
          <a:xfrm>
            <a:off x="6173875" y="228575"/>
            <a:ext cx="2819499" cy="2027349"/>
          </a:xfrm>
          <a:prstGeom prst="rect">
            <a:avLst/>
          </a:prstGeom>
          <a:noFill/>
          <a:ln>
            <a:noFill/>
          </a:ln>
        </p:spPr>
      </p:pic>
      <p:pic>
        <p:nvPicPr>
          <p:cNvPr id="277" name="Google Shape;277;p34"/>
          <p:cNvPicPr preferRelativeResize="0"/>
          <p:nvPr/>
        </p:nvPicPr>
        <p:blipFill>
          <a:blip r:embed="rId4">
            <a:alphaModFix/>
          </a:blip>
          <a:stretch>
            <a:fillRect/>
          </a:stretch>
        </p:blipFill>
        <p:spPr>
          <a:xfrm>
            <a:off x="226500" y="228575"/>
            <a:ext cx="5879525" cy="3822050"/>
          </a:xfrm>
          <a:prstGeom prst="rect">
            <a:avLst/>
          </a:prstGeom>
          <a:noFill/>
          <a:ln>
            <a:noFill/>
          </a:ln>
        </p:spPr>
      </p:pic>
      <p:pic>
        <p:nvPicPr>
          <p:cNvPr id="278" name="Google Shape;278;p34"/>
          <p:cNvPicPr preferRelativeResize="0"/>
          <p:nvPr/>
        </p:nvPicPr>
        <p:blipFill>
          <a:blip r:embed="rId5">
            <a:alphaModFix/>
          </a:blip>
          <a:stretch>
            <a:fillRect/>
          </a:stretch>
        </p:blipFill>
        <p:spPr>
          <a:xfrm>
            <a:off x="2877550" y="3061100"/>
            <a:ext cx="3228474" cy="1860475"/>
          </a:xfrm>
          <a:prstGeom prst="rect">
            <a:avLst/>
          </a:prstGeom>
          <a:noFill/>
          <a:ln>
            <a:noFill/>
          </a:ln>
        </p:spPr>
      </p:pic>
      <p:pic>
        <p:nvPicPr>
          <p:cNvPr id="279" name="Google Shape;279;p34"/>
          <p:cNvPicPr preferRelativeResize="0"/>
          <p:nvPr/>
        </p:nvPicPr>
        <p:blipFill>
          <a:blip r:embed="rId6">
            <a:alphaModFix/>
          </a:blip>
          <a:stretch>
            <a:fillRect/>
          </a:stretch>
        </p:blipFill>
        <p:spPr>
          <a:xfrm>
            <a:off x="226500" y="3061100"/>
            <a:ext cx="2651049" cy="1860475"/>
          </a:xfrm>
          <a:prstGeom prst="rect">
            <a:avLst/>
          </a:prstGeom>
          <a:noFill/>
          <a:ln>
            <a:noFill/>
          </a:ln>
        </p:spPr>
      </p:pic>
      <p:pic>
        <p:nvPicPr>
          <p:cNvPr id="280" name="Google Shape;280;p34"/>
          <p:cNvPicPr preferRelativeResize="0"/>
          <p:nvPr/>
        </p:nvPicPr>
        <p:blipFill>
          <a:blip r:embed="rId7">
            <a:alphaModFix/>
          </a:blip>
          <a:stretch>
            <a:fillRect/>
          </a:stretch>
        </p:blipFill>
        <p:spPr>
          <a:xfrm>
            <a:off x="6224025" y="2388775"/>
            <a:ext cx="2769350" cy="25532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CHILDREN’S MINISTRY</a:t>
            </a:r>
            <a:endParaRPr/>
          </a:p>
        </p:txBody>
      </p:sp>
      <p:sp>
        <p:nvSpPr>
          <p:cNvPr id="286" name="Google Shape;286;p35"/>
          <p:cNvSpPr txBox="1"/>
          <p:nvPr>
            <p:ph idx="1" type="body"/>
          </p:nvPr>
        </p:nvSpPr>
        <p:spPr>
          <a:xfrm>
            <a:off x="1297500" y="1136075"/>
            <a:ext cx="7038900" cy="3342600"/>
          </a:xfrm>
          <a:prstGeom prst="rect">
            <a:avLst/>
          </a:prstGeom>
        </p:spPr>
        <p:txBody>
          <a:bodyPr anchorCtr="0" anchor="t" bIns="91425" lIns="91425" spcFirstLastPara="1" rIns="91425" wrap="square" tIns="91425">
            <a:normAutofit fontScale="85000" lnSpcReduction="20000"/>
          </a:bodyPr>
          <a:lstStyle/>
          <a:p>
            <a:pPr indent="0" lvl="0" marL="12700" rtl="0" algn="l">
              <a:spcBef>
                <a:spcPts val="1800"/>
              </a:spcBef>
              <a:spcAft>
                <a:spcPts val="0"/>
              </a:spcAft>
              <a:buNone/>
            </a:pPr>
            <a:r>
              <a:rPr b="1" lang="en" sz="1200" u="sng">
                <a:latin typeface="Arial"/>
                <a:ea typeface="Arial"/>
                <a:cs typeface="Arial"/>
                <a:sym typeface="Arial"/>
              </a:rPr>
              <a:t>Committee Members:</a:t>
            </a:r>
            <a:r>
              <a:rPr b="1" lang="en" sz="1200">
                <a:latin typeface="Arial"/>
                <a:ea typeface="Arial"/>
                <a:cs typeface="Arial"/>
                <a:sym typeface="Arial"/>
              </a:rPr>
              <a:t> </a:t>
            </a:r>
            <a:endParaRPr b="1" sz="1200">
              <a:latin typeface="Arial"/>
              <a:ea typeface="Arial"/>
              <a:cs typeface="Arial"/>
              <a:sym typeface="Arial"/>
            </a:endParaRPr>
          </a:p>
          <a:p>
            <a:pPr indent="0" lvl="0" marL="50800" rtl="0" algn="l">
              <a:spcBef>
                <a:spcPts val="200"/>
              </a:spcBef>
              <a:spcAft>
                <a:spcPts val="0"/>
              </a:spcAft>
              <a:buNone/>
            </a:pPr>
            <a:r>
              <a:rPr lang="en" sz="1200">
                <a:latin typeface="Arial"/>
                <a:ea typeface="Arial"/>
                <a:cs typeface="Arial"/>
                <a:sym typeface="Arial"/>
              </a:rPr>
              <a:t>Zoua Vang, Jennifer Heu, Ya Youa Xiong, May Cha, Lien Nguyen, Pang Xiong </a:t>
            </a:r>
            <a:endParaRPr sz="1200">
              <a:latin typeface="Arial"/>
              <a:ea typeface="Arial"/>
              <a:cs typeface="Arial"/>
              <a:sym typeface="Arial"/>
            </a:endParaRPr>
          </a:p>
          <a:p>
            <a:pPr indent="0" lvl="0" marL="12700" rtl="0" algn="l">
              <a:spcBef>
                <a:spcPts val="1800"/>
              </a:spcBef>
              <a:spcAft>
                <a:spcPts val="0"/>
              </a:spcAft>
              <a:buNone/>
            </a:pPr>
            <a:r>
              <a:rPr b="1" lang="en" sz="1200" u="sng">
                <a:latin typeface="Arial"/>
                <a:ea typeface="Arial"/>
                <a:cs typeface="Arial"/>
                <a:sym typeface="Arial"/>
              </a:rPr>
              <a:t>Vision Of Ministry:</a:t>
            </a:r>
            <a:r>
              <a:rPr b="1" lang="en" sz="1200">
                <a:latin typeface="Arial"/>
                <a:ea typeface="Arial"/>
                <a:cs typeface="Arial"/>
                <a:sym typeface="Arial"/>
              </a:rPr>
              <a:t> </a:t>
            </a:r>
            <a:endParaRPr b="1" sz="1200">
              <a:latin typeface="Arial"/>
              <a:ea typeface="Arial"/>
              <a:cs typeface="Arial"/>
              <a:sym typeface="Arial"/>
            </a:endParaRPr>
          </a:p>
          <a:p>
            <a:pPr indent="0" lvl="0" marL="12700" marR="279400" rtl="0" algn="l">
              <a:spcBef>
                <a:spcPts val="200"/>
              </a:spcBef>
              <a:spcAft>
                <a:spcPts val="0"/>
              </a:spcAft>
              <a:buNone/>
            </a:pPr>
            <a:r>
              <a:rPr lang="en" sz="1200">
                <a:latin typeface="Arial"/>
                <a:ea typeface="Arial"/>
                <a:cs typeface="Arial"/>
                <a:sym typeface="Arial"/>
              </a:rPr>
              <a:t>The purpose of ELC’s Children’s Ministry is to faithfully teach scripture and demonstrate the love of Christ to all children so that they will become disciples of Christ who trust, serve, worship, and obey Him now and into eternity. </a:t>
            </a:r>
            <a:endParaRPr sz="1200">
              <a:latin typeface="Arial"/>
              <a:ea typeface="Arial"/>
              <a:cs typeface="Arial"/>
              <a:sym typeface="Arial"/>
            </a:endParaRPr>
          </a:p>
          <a:p>
            <a:pPr indent="0" lvl="0" marL="12700" rtl="0" algn="l">
              <a:spcBef>
                <a:spcPts val="1700"/>
              </a:spcBef>
              <a:spcAft>
                <a:spcPts val="0"/>
              </a:spcAft>
              <a:buNone/>
            </a:pPr>
            <a:r>
              <a:rPr b="1" lang="en" sz="1200" u="sng">
                <a:latin typeface="Arial"/>
                <a:ea typeface="Arial"/>
                <a:cs typeface="Arial"/>
                <a:sym typeface="Arial"/>
              </a:rPr>
              <a:t>Theme:</a:t>
            </a:r>
            <a:r>
              <a:rPr b="1" lang="en" sz="1200">
                <a:latin typeface="Arial"/>
                <a:ea typeface="Arial"/>
                <a:cs typeface="Arial"/>
                <a:sym typeface="Arial"/>
              </a:rPr>
              <a:t> </a:t>
            </a:r>
            <a:endParaRPr b="1" sz="1200">
              <a:latin typeface="Arial"/>
              <a:ea typeface="Arial"/>
              <a:cs typeface="Arial"/>
              <a:sym typeface="Arial"/>
            </a:endParaRPr>
          </a:p>
          <a:p>
            <a:pPr indent="0" lvl="0" marL="12700" marR="330200" rtl="0" algn="l">
              <a:spcBef>
                <a:spcPts val="200"/>
              </a:spcBef>
              <a:spcAft>
                <a:spcPts val="0"/>
              </a:spcAft>
              <a:buNone/>
            </a:pPr>
            <a:r>
              <a:rPr lang="en" sz="1200">
                <a:latin typeface="Arial"/>
                <a:ea typeface="Arial"/>
                <a:cs typeface="Arial"/>
                <a:sym typeface="Arial"/>
              </a:rPr>
              <a:t>Encourage and empower children and their families to know Jesus and share His story. Support the development of a strong biblical foundation using Epic Teachings of the Bible curriculum. </a:t>
            </a:r>
            <a:endParaRPr sz="1200">
              <a:latin typeface="Arial"/>
              <a:ea typeface="Arial"/>
              <a:cs typeface="Arial"/>
              <a:sym typeface="Arial"/>
            </a:endParaRPr>
          </a:p>
          <a:p>
            <a:pPr indent="0" lvl="0" marL="0" rtl="0" algn="l">
              <a:lnSpc>
                <a:spcPct val="100000"/>
              </a:lnSpc>
              <a:spcBef>
                <a:spcPts val="0"/>
              </a:spcBef>
              <a:spcAft>
                <a:spcPts val="0"/>
              </a:spcAft>
              <a:buNone/>
            </a:pPr>
            <a:r>
              <a:t/>
            </a:r>
            <a:endParaRPr/>
          </a:p>
          <a:p>
            <a:pPr indent="0" lvl="0" marL="0" rtl="0" algn="l">
              <a:lnSpc>
                <a:spcPct val="100000"/>
              </a:lnSpc>
              <a:spcBef>
                <a:spcPts val="1200"/>
              </a:spcBef>
              <a:spcAft>
                <a:spcPts val="0"/>
              </a:spcAft>
              <a:buNone/>
            </a:pPr>
            <a:r>
              <a:rPr b="1" lang="en" u="sng"/>
              <a:t>Summary of Activities: </a:t>
            </a:r>
            <a:r>
              <a:rPr lang="en"/>
              <a:t>Teacher training/orientation, Classroom decorating contest/Fellowship with coordinators and teachers, participated with Easter service: skit, song and Easter program for the kids, provided a children’s program during Pastor Daniel’s farewell party and again during Pastor Christopher’s Farewell party, adopted and implemented new curriculum for Sunday school, held a </a:t>
            </a:r>
            <a:r>
              <a:rPr lang="en"/>
              <a:t>transition</a:t>
            </a:r>
            <a:r>
              <a:rPr lang="en"/>
              <a:t> ceremony, provided a children’s program for the Annual Picnic, VBS, children’s program for Thanksgiving banquet and Christmas dinner.</a:t>
            </a:r>
            <a:endParaRPr/>
          </a:p>
          <a:p>
            <a:pPr indent="0" lvl="0" marL="0" rtl="0" algn="l">
              <a:lnSpc>
                <a:spcPct val="100000"/>
              </a:lnSpc>
              <a:spcBef>
                <a:spcPts val="1200"/>
              </a:spcBef>
              <a:spcAft>
                <a:spcPts val="1200"/>
              </a:spcAft>
              <a:buNone/>
            </a:pPr>
            <a:r>
              <a:rPr b="1" lang="en" u="sng"/>
              <a:t>Overall areas of success:  </a:t>
            </a:r>
            <a:r>
              <a:rPr lang="en"/>
              <a:t>Events and activities were all successfully </a:t>
            </a:r>
            <a:r>
              <a:rPr lang="en"/>
              <a:t>executed</a:t>
            </a:r>
            <a:r>
              <a:rPr lang="en"/>
              <a:t>. The team had good </a:t>
            </a:r>
            <a:r>
              <a:rPr lang="en"/>
              <a:t>communication</a:t>
            </a:r>
            <a:r>
              <a:rPr lang="en"/>
              <a:t> with one another and the teachers.</a:t>
            </a:r>
            <a:endParaRPr b="1" u="sng"/>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txBox="1"/>
          <p:nvPr/>
        </p:nvSpPr>
        <p:spPr>
          <a:xfrm>
            <a:off x="3757275" y="2559175"/>
            <a:ext cx="55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292" name="Google Shape;292;p36"/>
          <p:cNvPicPr preferRelativeResize="0"/>
          <p:nvPr/>
        </p:nvPicPr>
        <p:blipFill>
          <a:blip r:embed="rId3">
            <a:alphaModFix/>
          </a:blip>
          <a:stretch>
            <a:fillRect/>
          </a:stretch>
        </p:blipFill>
        <p:spPr>
          <a:xfrm>
            <a:off x="222375" y="467188"/>
            <a:ext cx="5612176" cy="4209125"/>
          </a:xfrm>
          <a:prstGeom prst="rect">
            <a:avLst/>
          </a:prstGeom>
          <a:noFill/>
          <a:ln>
            <a:noFill/>
          </a:ln>
        </p:spPr>
      </p:pic>
      <p:pic>
        <p:nvPicPr>
          <p:cNvPr id="293" name="Google Shape;293;p36"/>
          <p:cNvPicPr preferRelativeResize="0"/>
          <p:nvPr/>
        </p:nvPicPr>
        <p:blipFill>
          <a:blip r:embed="rId4">
            <a:alphaModFix/>
          </a:blip>
          <a:stretch>
            <a:fillRect/>
          </a:stretch>
        </p:blipFill>
        <p:spPr>
          <a:xfrm>
            <a:off x="5900399" y="152400"/>
            <a:ext cx="3005834" cy="2254375"/>
          </a:xfrm>
          <a:prstGeom prst="rect">
            <a:avLst/>
          </a:prstGeom>
          <a:noFill/>
          <a:ln>
            <a:noFill/>
          </a:ln>
        </p:spPr>
      </p:pic>
      <p:pic>
        <p:nvPicPr>
          <p:cNvPr id="294" name="Google Shape;294;p36"/>
          <p:cNvPicPr preferRelativeResize="0"/>
          <p:nvPr/>
        </p:nvPicPr>
        <p:blipFill>
          <a:blip r:embed="rId5">
            <a:alphaModFix/>
          </a:blip>
          <a:stretch>
            <a:fillRect/>
          </a:stretch>
        </p:blipFill>
        <p:spPr>
          <a:xfrm>
            <a:off x="6005350" y="2559180"/>
            <a:ext cx="2795926" cy="20969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FELLOWSHIP MINISTRY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Young Adults Ministry</a:t>
            </a:r>
            <a:endParaRPr/>
          </a:p>
        </p:txBody>
      </p:sp>
      <p:sp>
        <p:nvSpPr>
          <p:cNvPr id="305" name="Google Shape;305;p38"/>
          <p:cNvSpPr txBox="1"/>
          <p:nvPr/>
        </p:nvSpPr>
        <p:spPr>
          <a:xfrm>
            <a:off x="1347100" y="1163400"/>
            <a:ext cx="7330500" cy="383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0"/>
              </a:spcAft>
              <a:buNone/>
            </a:pPr>
            <a:r>
              <a:rPr b="1" lang="en" sz="1200" u="sng">
                <a:solidFill>
                  <a:schemeClr val="lt1"/>
                </a:solidFill>
              </a:rPr>
              <a:t>Committee Members</a:t>
            </a:r>
            <a:r>
              <a:rPr lang="en" sz="1200">
                <a:solidFill>
                  <a:schemeClr val="lt1"/>
                </a:solidFill>
              </a:rPr>
              <a:t>: Leaders: Jessica Yang, Kayla Moua, Jonathan Vue, Hydaeus Vang, Isabelle Kue</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1800"/>
              </a:spcBef>
              <a:spcAft>
                <a:spcPts val="0"/>
              </a:spcAft>
              <a:buNone/>
            </a:pPr>
            <a:r>
              <a:rPr b="1" lang="en" sz="1200" u="sng">
                <a:solidFill>
                  <a:schemeClr val="lt1"/>
                </a:solidFill>
              </a:rPr>
              <a:t>Vision Of Ministry: </a:t>
            </a:r>
            <a:r>
              <a:rPr lang="en" sz="1200">
                <a:solidFill>
                  <a:schemeClr val="lt1"/>
                </a:solidFill>
              </a:rPr>
              <a:t> </a:t>
            </a:r>
            <a:r>
              <a:rPr lang="en" sz="1100">
                <a:solidFill>
                  <a:schemeClr val="lt1"/>
                </a:solidFill>
              </a:rPr>
              <a:t>Our vision for the young adult ministry is to provide a sense of belonging for the young adults, as well as to build up our relationships. Our focus also includes encouraging young adults to come back to the church and strengthen their relationship with God and his people.</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1800"/>
              </a:spcBef>
              <a:spcAft>
                <a:spcPts val="0"/>
              </a:spcAft>
              <a:buNone/>
            </a:pPr>
            <a:r>
              <a:rPr b="1" lang="en" sz="1200" u="sng">
                <a:solidFill>
                  <a:schemeClr val="lt1"/>
                </a:solidFill>
              </a:rPr>
              <a:t>Theme:</a:t>
            </a:r>
            <a:r>
              <a:rPr lang="en" sz="1200">
                <a:solidFill>
                  <a:schemeClr val="lt1"/>
                </a:solidFill>
              </a:rPr>
              <a:t> Fellowship</a:t>
            </a:r>
            <a:endParaRPr sz="1200">
              <a:solidFill>
                <a:schemeClr val="lt1"/>
              </a:solidFill>
            </a:endParaRPr>
          </a:p>
          <a:p>
            <a:pPr indent="0" lvl="0" marL="0" rtl="0" algn="l">
              <a:lnSpc>
                <a:spcPct val="115000"/>
              </a:lnSpc>
              <a:spcBef>
                <a:spcPts val="1800"/>
              </a:spcBef>
              <a:spcAft>
                <a:spcPts val="0"/>
              </a:spcAft>
              <a:buNone/>
            </a:pPr>
            <a:r>
              <a:rPr b="1" lang="en" sz="1200" u="sng">
                <a:solidFill>
                  <a:schemeClr val="lt1"/>
                </a:solidFill>
              </a:rPr>
              <a:t>Summary of Activities: </a:t>
            </a:r>
            <a:r>
              <a:rPr lang="en" sz="1200">
                <a:solidFill>
                  <a:schemeClr val="lt1"/>
                </a:solidFill>
              </a:rPr>
              <a:t>Book Study, Board game night, Arts and Craft Night, Bowling night, Boba and Movie Night, Korean BBQ Night, Salt and Light Conference (20 attendees), BBQ at the park to welcome the youth transitioning into YA, </a:t>
            </a:r>
            <a:r>
              <a:rPr lang="en" sz="1200">
                <a:solidFill>
                  <a:schemeClr val="lt1"/>
                </a:solidFill>
              </a:rPr>
              <a:t>Potluck</a:t>
            </a:r>
            <a:r>
              <a:rPr lang="en" sz="1200">
                <a:solidFill>
                  <a:schemeClr val="lt1"/>
                </a:solidFill>
              </a:rPr>
              <a:t> dinner, Karaoke night, Pumpkin patch and maze, Night of Worship: Alive in Him. </a:t>
            </a:r>
            <a:endParaRPr sz="1200">
              <a:solidFill>
                <a:schemeClr val="lt1"/>
              </a:solidFill>
            </a:endParaRPr>
          </a:p>
          <a:p>
            <a:pPr indent="0" lvl="0" marL="0" rtl="0" algn="l">
              <a:lnSpc>
                <a:spcPct val="115000"/>
              </a:lnSpc>
              <a:spcBef>
                <a:spcPts val="1800"/>
              </a:spcBef>
              <a:spcAft>
                <a:spcPts val="0"/>
              </a:spcAft>
              <a:buNone/>
            </a:pPr>
            <a:r>
              <a:rPr b="1" lang="en" sz="1200" u="sng">
                <a:solidFill>
                  <a:schemeClr val="lt1"/>
                </a:solidFill>
              </a:rPr>
              <a:t>Overall areas of success: </a:t>
            </a:r>
            <a:r>
              <a:rPr lang="en" sz="1200">
                <a:solidFill>
                  <a:schemeClr val="lt1"/>
                </a:solidFill>
              </a:rPr>
              <a:t>They got to grow and get to know each other’s faith and walk with Christ. Many </a:t>
            </a:r>
            <a:r>
              <a:rPr lang="en" sz="1200">
                <a:solidFill>
                  <a:schemeClr val="lt1"/>
                </a:solidFill>
              </a:rPr>
              <a:t>opportunities</a:t>
            </a:r>
            <a:r>
              <a:rPr lang="en" sz="1200">
                <a:solidFill>
                  <a:schemeClr val="lt1"/>
                </a:solidFill>
              </a:rPr>
              <a:t> were opened for them to be vulnerable with one another as they learned to keep God close in their </a:t>
            </a:r>
            <a:r>
              <a:rPr lang="en" sz="1200">
                <a:solidFill>
                  <a:schemeClr val="lt1"/>
                </a:solidFill>
              </a:rPr>
              <a:t>discussion</a:t>
            </a:r>
            <a:r>
              <a:rPr lang="en" sz="1200">
                <a:solidFill>
                  <a:schemeClr val="lt1"/>
                </a:solidFill>
              </a:rPr>
              <a:t> and their </a:t>
            </a:r>
            <a:r>
              <a:rPr lang="en" sz="1200">
                <a:solidFill>
                  <a:schemeClr val="lt1"/>
                </a:solidFill>
              </a:rPr>
              <a:t>activities</a:t>
            </a:r>
            <a:r>
              <a:rPr lang="en" sz="1200">
                <a:solidFill>
                  <a:schemeClr val="lt1"/>
                </a:solidFill>
              </a:rPr>
              <a:t>. </a:t>
            </a:r>
            <a:endParaRPr sz="1200">
              <a:solidFill>
                <a:schemeClr val="lt1"/>
              </a:solidFill>
            </a:endParaRPr>
          </a:p>
          <a:p>
            <a:pPr indent="0" lvl="0" marL="0" rtl="0" algn="l">
              <a:spcBef>
                <a:spcPts val="0"/>
              </a:spcBef>
              <a:spcAft>
                <a:spcPts val="0"/>
              </a:spcAft>
              <a:buNone/>
            </a:pPr>
            <a:r>
              <a:t/>
            </a:r>
            <a:endParaRPr>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9"/>
          <p:cNvPicPr preferRelativeResize="0"/>
          <p:nvPr/>
        </p:nvPicPr>
        <p:blipFill>
          <a:blip r:embed="rId3">
            <a:alphaModFix/>
          </a:blip>
          <a:stretch>
            <a:fillRect/>
          </a:stretch>
        </p:blipFill>
        <p:spPr>
          <a:xfrm>
            <a:off x="931638" y="152400"/>
            <a:ext cx="7280733" cy="48387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lt1"/>
              </a:buClr>
              <a:buSzPts val="3600"/>
              <a:buFont typeface="Century Gothic"/>
              <a:buNone/>
            </a:pPr>
            <a:r>
              <a:rPr lang="en" sz="3200">
                <a:latin typeface="Century Gothic"/>
                <a:ea typeface="Century Gothic"/>
                <a:cs typeface="Century Gothic"/>
                <a:sym typeface="Century Gothic"/>
              </a:rPr>
              <a:t>Risen Hope </a:t>
            </a:r>
            <a:r>
              <a:rPr lang="en" sz="3200">
                <a:latin typeface="Century Gothic"/>
                <a:ea typeface="Century Gothic"/>
                <a:cs typeface="Century Gothic"/>
                <a:sym typeface="Century Gothic"/>
              </a:rPr>
              <a:t>Church</a:t>
            </a:r>
            <a:r>
              <a:rPr lang="en" sz="3200">
                <a:latin typeface="Century Gothic"/>
                <a:ea typeface="Century Gothic"/>
                <a:cs typeface="Century Gothic"/>
                <a:sym typeface="Century Gothic"/>
              </a:rPr>
              <a:t> Plant Team</a:t>
            </a:r>
            <a:endParaRPr sz="176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Usher Ministry</a:t>
            </a:r>
            <a:endParaRPr/>
          </a:p>
        </p:txBody>
      </p:sp>
      <p:sp>
        <p:nvSpPr>
          <p:cNvPr id="321" name="Google Shape;321;p41"/>
          <p:cNvSpPr txBox="1"/>
          <p:nvPr/>
        </p:nvSpPr>
        <p:spPr>
          <a:xfrm>
            <a:off x="1512800" y="1327900"/>
            <a:ext cx="5931300" cy="282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0"/>
              </a:spcAft>
              <a:buNone/>
            </a:pPr>
            <a:r>
              <a:rPr lang="en" sz="1100">
                <a:solidFill>
                  <a:schemeClr val="lt1"/>
                </a:solidFill>
              </a:rPr>
              <a:t>Coordinator: Lue (Louie) Thao</a:t>
            </a:r>
            <a:endParaRPr sz="1100">
              <a:solidFill>
                <a:schemeClr val="lt1"/>
              </a:solidFill>
            </a:endParaRPr>
          </a:p>
          <a:p>
            <a:pPr indent="0" lvl="0" marL="0" rtl="0" algn="l">
              <a:lnSpc>
                <a:spcPct val="115000"/>
              </a:lnSpc>
              <a:spcBef>
                <a:spcPts val="1800"/>
              </a:spcBef>
              <a:spcAft>
                <a:spcPts val="0"/>
              </a:spcAft>
              <a:buNone/>
            </a:pPr>
            <a:r>
              <a:rPr lang="en" sz="1200">
                <a:solidFill>
                  <a:schemeClr val="lt1"/>
                </a:solidFill>
                <a:latin typeface="Times New Roman"/>
                <a:ea typeface="Times New Roman"/>
                <a:cs typeface="Times New Roman"/>
                <a:sym typeface="Times New Roman"/>
              </a:rPr>
              <a:t>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1800"/>
              </a:spcBef>
              <a:spcAft>
                <a:spcPts val="0"/>
              </a:spcAft>
              <a:buNone/>
            </a:pPr>
            <a:r>
              <a:rPr lang="en" sz="1100">
                <a:solidFill>
                  <a:schemeClr val="lt1"/>
                </a:solidFill>
              </a:rPr>
              <a:t>Summary: This past year we had our counters train with Vameng Thao to learn the recording process. We trained many new ushers on their ushering duties: passing collection bags and ushering people to their seats. It was productive when people showed up for their duties but it seemed like I was working a lot. But as a coordinator that is what I do.</a:t>
            </a:r>
            <a:endParaRPr sz="1100">
              <a:solidFill>
                <a:schemeClr val="lt1"/>
              </a:solidFill>
            </a:endParaRPr>
          </a:p>
          <a:p>
            <a:pPr indent="0" lvl="0" marL="0" rtl="0" algn="ctr">
              <a:lnSpc>
                <a:spcPct val="115000"/>
              </a:lnSpc>
              <a:spcBef>
                <a:spcPts val="1800"/>
              </a:spcBef>
              <a:spcAft>
                <a:spcPts val="0"/>
              </a:spcAft>
              <a:buNone/>
            </a:pPr>
            <a:r>
              <a:rPr b="1" lang="en" sz="1800"/>
              <a:t> </a:t>
            </a:r>
            <a:endParaRPr b="1" sz="1800"/>
          </a:p>
          <a:p>
            <a:pPr indent="0" lvl="0" marL="0" rtl="0" algn="l">
              <a:spcBef>
                <a:spcPts val="1800"/>
              </a:spcBef>
              <a:spcAft>
                <a:spcPts val="0"/>
              </a:spcAft>
              <a:buNone/>
            </a:pPr>
            <a:r>
              <a:t/>
            </a:r>
            <a:endParaRPr>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5"/>
          <p:cNvPicPr preferRelativeResize="0"/>
          <p:nvPr/>
        </p:nvPicPr>
        <p:blipFill>
          <a:blip r:embed="rId3">
            <a:alphaModFix/>
          </a:blip>
          <a:stretch>
            <a:fillRect/>
          </a:stretch>
        </p:blipFill>
        <p:spPr>
          <a:xfrm>
            <a:off x="152400" y="152400"/>
            <a:ext cx="2874226" cy="2526925"/>
          </a:xfrm>
          <a:prstGeom prst="rect">
            <a:avLst/>
          </a:prstGeom>
          <a:noFill/>
          <a:ln>
            <a:noFill/>
          </a:ln>
        </p:spPr>
      </p:pic>
      <p:pic>
        <p:nvPicPr>
          <p:cNvPr id="147" name="Google Shape;147;p15"/>
          <p:cNvPicPr preferRelativeResize="0"/>
          <p:nvPr/>
        </p:nvPicPr>
        <p:blipFill>
          <a:blip r:embed="rId4">
            <a:alphaModFix/>
          </a:blip>
          <a:stretch>
            <a:fillRect/>
          </a:stretch>
        </p:blipFill>
        <p:spPr>
          <a:xfrm>
            <a:off x="3205276" y="392038"/>
            <a:ext cx="5812572" cy="4359429"/>
          </a:xfrm>
          <a:prstGeom prst="rect">
            <a:avLst/>
          </a:prstGeom>
          <a:noFill/>
          <a:ln>
            <a:noFill/>
          </a:ln>
        </p:spPr>
      </p:pic>
      <p:pic>
        <p:nvPicPr>
          <p:cNvPr id="148" name="Google Shape;148;p15"/>
          <p:cNvPicPr preferRelativeResize="0"/>
          <p:nvPr/>
        </p:nvPicPr>
        <p:blipFill>
          <a:blip r:embed="rId5">
            <a:alphaModFix/>
          </a:blip>
          <a:stretch>
            <a:fillRect/>
          </a:stretch>
        </p:blipFill>
        <p:spPr>
          <a:xfrm>
            <a:off x="152400" y="2831725"/>
            <a:ext cx="2874227" cy="214671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Praise and Worship</a:t>
            </a:r>
            <a:r>
              <a:rPr lang="en" sz="4000">
                <a:latin typeface="Century Gothic"/>
                <a:ea typeface="Century Gothic"/>
                <a:cs typeface="Century Gothic"/>
                <a:sym typeface="Century Gothic"/>
              </a:rPr>
              <a:t> Ministry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3"/>
          <p:cNvPicPr preferRelativeResize="0"/>
          <p:nvPr/>
        </p:nvPicPr>
        <p:blipFill>
          <a:blip r:embed="rId3">
            <a:alphaModFix/>
          </a:blip>
          <a:stretch>
            <a:fillRect/>
          </a:stretch>
        </p:blipFill>
        <p:spPr>
          <a:xfrm>
            <a:off x="1765675" y="199850"/>
            <a:ext cx="5708329" cy="4838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4"/>
          <p:cNvSpPr txBox="1"/>
          <p:nvPr/>
        </p:nvSpPr>
        <p:spPr>
          <a:xfrm>
            <a:off x="1236950" y="159475"/>
            <a:ext cx="6556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1"/>
                </a:solidFill>
                <a:latin typeface="Lato"/>
                <a:ea typeface="Lato"/>
                <a:cs typeface="Lato"/>
                <a:sym typeface="Lato"/>
              </a:rPr>
              <a:t>AUDIO VISUAL</a:t>
            </a:r>
            <a:endParaRPr b="1" sz="1800">
              <a:solidFill>
                <a:schemeClr val="lt1"/>
              </a:solidFill>
              <a:latin typeface="Lato"/>
              <a:ea typeface="Lato"/>
              <a:cs typeface="Lato"/>
              <a:sym typeface="Lato"/>
            </a:endParaRPr>
          </a:p>
        </p:txBody>
      </p:sp>
      <p:sp>
        <p:nvSpPr>
          <p:cNvPr id="337" name="Google Shape;337;p44"/>
          <p:cNvSpPr txBox="1"/>
          <p:nvPr/>
        </p:nvSpPr>
        <p:spPr>
          <a:xfrm>
            <a:off x="1042150" y="621175"/>
            <a:ext cx="7866000" cy="4238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400"/>
              </a:spcBef>
              <a:spcAft>
                <a:spcPts val="0"/>
              </a:spcAft>
              <a:buNone/>
            </a:pPr>
            <a:r>
              <a:rPr b="1" lang="en" sz="1000" u="sng">
                <a:solidFill>
                  <a:schemeClr val="lt1"/>
                </a:solidFill>
              </a:rPr>
              <a:t>Committee Members:</a:t>
            </a:r>
            <a:r>
              <a:rPr lang="en" sz="1000">
                <a:solidFill>
                  <a:schemeClr val="lt1"/>
                </a:solidFill>
              </a:rPr>
              <a:t>Peng Her and Michael Yang</a:t>
            </a:r>
            <a:endParaRPr sz="1000">
              <a:solidFill>
                <a:schemeClr val="lt1"/>
              </a:solidFill>
              <a:latin typeface="Times New Roman"/>
              <a:ea typeface="Times New Roman"/>
              <a:cs typeface="Times New Roman"/>
              <a:sym typeface="Times New Roman"/>
            </a:endParaRPr>
          </a:p>
          <a:p>
            <a:pPr indent="0" lvl="0" marL="0" rtl="0" algn="l">
              <a:lnSpc>
                <a:spcPct val="100000"/>
              </a:lnSpc>
              <a:spcBef>
                <a:spcPts val="1400"/>
              </a:spcBef>
              <a:spcAft>
                <a:spcPts val="0"/>
              </a:spcAft>
              <a:buNone/>
            </a:pPr>
            <a:r>
              <a:rPr b="1" lang="en" sz="1000" u="sng">
                <a:solidFill>
                  <a:schemeClr val="lt1"/>
                </a:solidFill>
              </a:rPr>
              <a:t>Vision Of Ministry: </a:t>
            </a:r>
            <a:r>
              <a:rPr lang="en" sz="1000">
                <a:solidFill>
                  <a:schemeClr val="lt1"/>
                </a:solidFill>
              </a:rPr>
              <a:t>The vision of the AV ministry is to support other ELC ministries on and off campus which can free ministry leaders to focus on their ministry and not the technology. This can be accomplished by installing equipment that simplifies </a:t>
            </a:r>
            <a:endParaRPr sz="1000">
              <a:solidFill>
                <a:schemeClr val="lt1"/>
              </a:solidFill>
              <a:latin typeface="Times New Roman"/>
              <a:ea typeface="Times New Roman"/>
              <a:cs typeface="Times New Roman"/>
              <a:sym typeface="Times New Roman"/>
            </a:endParaRPr>
          </a:p>
          <a:p>
            <a:pPr indent="0" lvl="0" marL="0" rtl="0" algn="l">
              <a:lnSpc>
                <a:spcPct val="100000"/>
              </a:lnSpc>
              <a:spcBef>
                <a:spcPts val="1400"/>
              </a:spcBef>
              <a:spcAft>
                <a:spcPts val="0"/>
              </a:spcAft>
              <a:buNone/>
            </a:pPr>
            <a:r>
              <a:rPr b="1" lang="en" sz="1000" u="sng">
                <a:solidFill>
                  <a:schemeClr val="lt1"/>
                </a:solidFill>
              </a:rPr>
              <a:t>Theme: </a:t>
            </a:r>
            <a:r>
              <a:rPr lang="en" sz="1000">
                <a:solidFill>
                  <a:schemeClr val="lt1"/>
                </a:solidFill>
              </a:rPr>
              <a:t>AV is a ministry that provides support.</a:t>
            </a:r>
            <a:endParaRPr sz="1000">
              <a:solidFill>
                <a:schemeClr val="lt1"/>
              </a:solidFill>
              <a:latin typeface="Times New Roman"/>
              <a:ea typeface="Times New Roman"/>
              <a:cs typeface="Times New Roman"/>
              <a:sym typeface="Times New Roman"/>
            </a:endParaRPr>
          </a:p>
          <a:p>
            <a:pPr indent="0" lvl="0" marL="0" rtl="0" algn="l">
              <a:lnSpc>
                <a:spcPct val="100000"/>
              </a:lnSpc>
              <a:spcBef>
                <a:spcPts val="1400"/>
              </a:spcBef>
              <a:spcAft>
                <a:spcPts val="0"/>
              </a:spcAft>
              <a:buNone/>
            </a:pPr>
            <a:r>
              <a:rPr b="1" lang="en" sz="1000" u="sng">
                <a:solidFill>
                  <a:schemeClr val="lt1"/>
                </a:solidFill>
              </a:rPr>
              <a:t>Summary of Yearly Activities/Number of Attendees:</a:t>
            </a:r>
            <a:endParaRPr b="1" sz="1000" u="sng">
              <a:solidFill>
                <a:schemeClr val="lt1"/>
              </a:solidFill>
            </a:endParaRPr>
          </a:p>
          <a:p>
            <a:pPr indent="0" lvl="0" marL="0" rtl="0" algn="l">
              <a:lnSpc>
                <a:spcPct val="100000"/>
              </a:lnSpc>
              <a:spcBef>
                <a:spcPts val="1400"/>
              </a:spcBef>
              <a:spcAft>
                <a:spcPts val="0"/>
              </a:spcAft>
              <a:buNone/>
            </a:pPr>
            <a:r>
              <a:rPr lang="en" sz="1000">
                <a:solidFill>
                  <a:schemeClr val="lt1"/>
                </a:solidFill>
              </a:rPr>
              <a:t>AV ministry has provided support for both ELC Worship services (Hmong, English) every Sunday in 2022. Furthermore, AV provided support for all the worship team practice sessions throughout 2022. </a:t>
            </a:r>
            <a:endParaRPr sz="1000">
              <a:solidFill>
                <a:schemeClr val="lt1"/>
              </a:solidFill>
            </a:endParaRPr>
          </a:p>
          <a:p>
            <a:pPr indent="0" lvl="0" marL="0" rtl="0" algn="l">
              <a:lnSpc>
                <a:spcPct val="100000"/>
              </a:lnSpc>
              <a:spcBef>
                <a:spcPts val="1400"/>
              </a:spcBef>
              <a:spcAft>
                <a:spcPts val="0"/>
              </a:spcAft>
              <a:buNone/>
            </a:pPr>
            <a:r>
              <a:rPr lang="en" sz="1000">
                <a:solidFill>
                  <a:schemeClr val="lt1"/>
                </a:solidFill>
              </a:rPr>
              <a:t>English worship team on Tuesday night at 7pm – 9pm</a:t>
            </a:r>
            <a:endParaRPr sz="1000">
              <a:solidFill>
                <a:schemeClr val="lt1"/>
              </a:solidFill>
            </a:endParaRPr>
          </a:p>
          <a:p>
            <a:pPr indent="0" lvl="0" marL="457200" rtl="0" algn="l">
              <a:lnSpc>
                <a:spcPct val="100000"/>
              </a:lnSpc>
              <a:spcBef>
                <a:spcPts val="0"/>
              </a:spcBef>
              <a:spcAft>
                <a:spcPts val="0"/>
              </a:spcAft>
              <a:buNone/>
            </a:pPr>
            <a:r>
              <a:rPr lang="en" sz="1000">
                <a:solidFill>
                  <a:schemeClr val="lt1"/>
                </a:solidFill>
              </a:rPr>
              <a:t>Hmong worship teams on Thursday from 7pm-9pm</a:t>
            </a:r>
            <a:endParaRPr sz="1000">
              <a:solidFill>
                <a:schemeClr val="lt1"/>
              </a:solidFill>
            </a:endParaRPr>
          </a:p>
          <a:p>
            <a:pPr indent="0" lvl="0" marL="457200" rtl="0" algn="l">
              <a:lnSpc>
                <a:spcPct val="100000"/>
              </a:lnSpc>
              <a:spcBef>
                <a:spcPts val="0"/>
              </a:spcBef>
              <a:spcAft>
                <a:spcPts val="0"/>
              </a:spcAft>
              <a:buNone/>
            </a:pPr>
            <a:r>
              <a:rPr lang="en" sz="1000">
                <a:solidFill>
                  <a:schemeClr val="lt1"/>
                </a:solidFill>
              </a:rPr>
              <a:t>Night of Worship</a:t>
            </a:r>
            <a:endParaRPr sz="1000">
              <a:solidFill>
                <a:schemeClr val="lt1"/>
              </a:solidFill>
            </a:endParaRPr>
          </a:p>
          <a:p>
            <a:pPr indent="0" lvl="0" marL="457200" rtl="0" algn="l">
              <a:lnSpc>
                <a:spcPct val="100000"/>
              </a:lnSpc>
              <a:spcBef>
                <a:spcPts val="0"/>
              </a:spcBef>
              <a:spcAft>
                <a:spcPts val="0"/>
              </a:spcAft>
              <a:buNone/>
            </a:pPr>
            <a:r>
              <a:rPr lang="en" sz="1000">
                <a:solidFill>
                  <a:schemeClr val="lt1"/>
                </a:solidFill>
              </a:rPr>
              <a:t>Heavenly Harvest</a:t>
            </a:r>
            <a:endParaRPr sz="1000">
              <a:solidFill>
                <a:schemeClr val="lt1"/>
              </a:solidFill>
            </a:endParaRPr>
          </a:p>
          <a:p>
            <a:pPr indent="0" lvl="0" marL="457200" rtl="0" algn="l">
              <a:lnSpc>
                <a:spcPct val="100000"/>
              </a:lnSpc>
              <a:spcBef>
                <a:spcPts val="0"/>
              </a:spcBef>
              <a:spcAft>
                <a:spcPts val="0"/>
              </a:spcAft>
              <a:buNone/>
            </a:pPr>
            <a:r>
              <a:rPr lang="en" sz="1000">
                <a:solidFill>
                  <a:schemeClr val="lt1"/>
                </a:solidFill>
              </a:rPr>
              <a:t>Special occasions throughout 2022.</a:t>
            </a:r>
            <a:endParaRPr sz="1000">
              <a:solidFill>
                <a:schemeClr val="lt1"/>
              </a:solidFill>
              <a:latin typeface="Times New Roman"/>
              <a:ea typeface="Times New Roman"/>
              <a:cs typeface="Times New Roman"/>
              <a:sym typeface="Times New Roman"/>
            </a:endParaRPr>
          </a:p>
          <a:p>
            <a:pPr indent="0" lvl="0" marL="0" rtl="0" algn="l">
              <a:lnSpc>
                <a:spcPct val="100000"/>
              </a:lnSpc>
              <a:spcBef>
                <a:spcPts val="1400"/>
              </a:spcBef>
              <a:spcAft>
                <a:spcPts val="0"/>
              </a:spcAft>
              <a:buNone/>
            </a:pPr>
            <a:r>
              <a:rPr lang="en" sz="1000">
                <a:solidFill>
                  <a:schemeClr val="lt1"/>
                </a:solidFill>
              </a:rPr>
              <a:t>Provided audio support for the following outdoors event. Audio equipment was transported and set up: Annual picnic – Ancil Hoffman Park  and Thanksgiving Diner – Citrus Heights Community Center</a:t>
            </a:r>
            <a:endParaRPr sz="1000">
              <a:solidFill>
                <a:schemeClr val="lt1"/>
              </a:solidFill>
            </a:endParaRPr>
          </a:p>
          <a:p>
            <a:pPr indent="0" lvl="0" marL="0" rtl="0" algn="l">
              <a:lnSpc>
                <a:spcPct val="100000"/>
              </a:lnSpc>
              <a:spcBef>
                <a:spcPts val="1400"/>
              </a:spcBef>
              <a:spcAft>
                <a:spcPts val="0"/>
              </a:spcAft>
              <a:buNone/>
            </a:pPr>
            <a:r>
              <a:rPr b="1" lang="en" sz="1000" u="sng">
                <a:solidFill>
                  <a:schemeClr val="lt1"/>
                </a:solidFill>
              </a:rPr>
              <a:t>Overall areas of success: </a:t>
            </a:r>
            <a:r>
              <a:rPr lang="en" sz="1000">
                <a:solidFill>
                  <a:schemeClr val="lt1"/>
                </a:solidFill>
              </a:rPr>
              <a:t>Sunday Services has been operating as planned. Volunteers new to AV are given an opportunity to run both Audio and Video during services. Setup outside of ELC continues to be coordinated and led by Peng and Michael.</a:t>
            </a:r>
            <a:endParaRPr sz="1000">
              <a:solidFill>
                <a:schemeClr val="lt1"/>
              </a:solidFill>
              <a:latin typeface="Times New Roman"/>
              <a:ea typeface="Times New Roman"/>
              <a:cs typeface="Times New Roman"/>
              <a:sym typeface="Times New Roman"/>
            </a:endParaRPr>
          </a:p>
          <a:p>
            <a:pPr indent="0" lvl="0" marL="0" rtl="0" algn="l">
              <a:lnSpc>
                <a:spcPct val="100000"/>
              </a:lnSpc>
              <a:spcBef>
                <a:spcPts val="1400"/>
              </a:spcBef>
              <a:spcAft>
                <a:spcPts val="0"/>
              </a:spcAft>
              <a:buNone/>
            </a:pPr>
            <a:r>
              <a:rPr lang="en" sz="1000">
                <a:solidFill>
                  <a:schemeClr val="lt1"/>
                </a:solidFill>
              </a:rPr>
              <a:t>Ministries have been great at communicating their AV needs this year. AV has been able to better prepare for ministry events.</a:t>
            </a:r>
            <a:endParaRPr sz="10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ph type="title"/>
          </p:nvPr>
        </p:nvSpPr>
        <p:spPr>
          <a:xfrm>
            <a:off x="1297500" y="393750"/>
            <a:ext cx="7038900" cy="540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Security </a:t>
            </a:r>
            <a:endParaRPr/>
          </a:p>
        </p:txBody>
      </p:sp>
      <p:sp>
        <p:nvSpPr>
          <p:cNvPr id="343" name="Google Shape;343;p45"/>
          <p:cNvSpPr txBox="1"/>
          <p:nvPr>
            <p:ph idx="1" type="body"/>
          </p:nvPr>
        </p:nvSpPr>
        <p:spPr>
          <a:xfrm>
            <a:off x="1297500" y="934050"/>
            <a:ext cx="7038900" cy="3544800"/>
          </a:xfrm>
          <a:prstGeom prst="rect">
            <a:avLst/>
          </a:prstGeom>
        </p:spPr>
        <p:txBody>
          <a:bodyPr anchorCtr="0" anchor="t" bIns="91425" lIns="91425" spcFirstLastPara="1" rIns="91425" wrap="square" tIns="91425">
            <a:noAutofit/>
          </a:bodyPr>
          <a:lstStyle/>
          <a:p>
            <a:pPr indent="0" lvl="0" marL="0" rtl="0" algn="l">
              <a:lnSpc>
                <a:spcPct val="90000"/>
              </a:lnSpc>
              <a:spcBef>
                <a:spcPts val="1800"/>
              </a:spcBef>
              <a:spcAft>
                <a:spcPts val="0"/>
              </a:spcAft>
              <a:buSzPts val="275"/>
              <a:buNone/>
            </a:pPr>
            <a:r>
              <a:rPr b="1" lang="en" sz="1200" u="sng">
                <a:latin typeface="Arial"/>
                <a:ea typeface="Arial"/>
                <a:cs typeface="Arial"/>
                <a:sym typeface="Arial"/>
              </a:rPr>
              <a:t>Mission and Vision of Ministry:</a:t>
            </a:r>
            <a:r>
              <a:rPr b="1" lang="en" sz="1200">
                <a:latin typeface="Arial"/>
                <a:ea typeface="Arial"/>
                <a:cs typeface="Arial"/>
                <a:sym typeface="Arial"/>
              </a:rPr>
              <a:t>   </a:t>
            </a:r>
            <a:r>
              <a:rPr lang="en" sz="1200">
                <a:latin typeface="Arial"/>
                <a:ea typeface="Arial"/>
                <a:cs typeface="Arial"/>
                <a:sym typeface="Arial"/>
              </a:rPr>
              <a:t>We are committed to providing safety and security services for all who worship at Eternal Life Church (ELC).  The primary purpose of this Ministry is to maintain a peaceful, safe environment which is conducive to teaching, learning, working, living, and sharing in the Word of God.</a:t>
            </a:r>
            <a:endParaRPr sz="1200">
              <a:latin typeface="Arial"/>
              <a:ea typeface="Arial"/>
              <a:cs typeface="Arial"/>
              <a:sym typeface="Arial"/>
            </a:endParaRPr>
          </a:p>
          <a:p>
            <a:pPr indent="0" lvl="0" marL="0" rtl="0" algn="l">
              <a:lnSpc>
                <a:spcPct val="90000"/>
              </a:lnSpc>
              <a:spcBef>
                <a:spcPts val="1800"/>
              </a:spcBef>
              <a:spcAft>
                <a:spcPts val="0"/>
              </a:spcAft>
              <a:buSzPts val="275"/>
              <a:buNone/>
            </a:pPr>
            <a:r>
              <a:rPr b="1" lang="en" sz="1200" u="sng">
                <a:latin typeface="Arial"/>
                <a:ea typeface="Arial"/>
                <a:cs typeface="Arial"/>
                <a:sym typeface="Arial"/>
              </a:rPr>
              <a:t>Summary of Yearly Activities:</a:t>
            </a:r>
            <a:r>
              <a:rPr b="1" lang="en" sz="1200">
                <a:latin typeface="Arial"/>
                <a:ea typeface="Arial"/>
                <a:cs typeface="Arial"/>
                <a:sym typeface="Arial"/>
              </a:rPr>
              <a:t>  </a:t>
            </a:r>
            <a:r>
              <a:rPr lang="en" sz="1200">
                <a:latin typeface="Arial"/>
                <a:ea typeface="Arial"/>
                <a:cs typeface="Arial"/>
                <a:sym typeface="Arial"/>
              </a:rPr>
              <a:t>This year the campus was fully opened for in-person services, which called the team to resume our normal duties. This year other policies are also being put together by this ministry team for review and approval as we move into the new year pertaining to emergencies, medical or other. In 2022, we continued to experience cases of trespassing and theft. This year provided opportunities for us to meet, get to know and witness to the homeless in and around our campus.  There were homeless individuals that came to our campus for food and water.  We provided them food, water, words of encouragement and prayers. Furthermore, we requested for a few more cameras this year to cover the main office area where the ushers count and to cover the entrance leading to the pastors’ offices and restrooms for enhanced security.  We provided safety and security services for Vocational Bible Camp, Easter, Pastor Appreciation, Heavenly Harvest, Turkey Drive and Clothing Give-Away, Mission Conference, Night of Worship, Christmas Dinner and Appreciation Dinner. </a:t>
            </a:r>
            <a:endParaRPr sz="1200">
              <a:latin typeface="Arial"/>
              <a:ea typeface="Arial"/>
              <a:cs typeface="Arial"/>
              <a:sym typeface="Arial"/>
            </a:endParaRPr>
          </a:p>
          <a:p>
            <a:pPr indent="0" lvl="0" marL="0" rtl="0" algn="l">
              <a:lnSpc>
                <a:spcPct val="90000"/>
              </a:lnSpc>
              <a:spcBef>
                <a:spcPts val="1800"/>
              </a:spcBef>
              <a:spcAft>
                <a:spcPts val="0"/>
              </a:spcAft>
              <a:buSzPts val="275"/>
              <a:buNone/>
            </a:pPr>
            <a:r>
              <a:rPr lang="en" sz="1200">
                <a:latin typeface="Arial"/>
                <a:ea typeface="Arial"/>
                <a:cs typeface="Arial"/>
                <a:sym typeface="Arial"/>
              </a:rPr>
              <a:t> </a:t>
            </a:r>
            <a:r>
              <a:rPr b="1" lang="en" sz="1200" u="sng">
                <a:latin typeface="Arial"/>
                <a:ea typeface="Arial"/>
                <a:cs typeface="Arial"/>
                <a:sym typeface="Arial"/>
              </a:rPr>
              <a:t>Overall areas of success:  </a:t>
            </a:r>
            <a:r>
              <a:rPr lang="en" sz="1200">
                <a:latin typeface="Arial"/>
                <a:ea typeface="Arial"/>
                <a:cs typeface="Arial"/>
                <a:sym typeface="Arial"/>
              </a:rPr>
              <a:t>God was able to use us to serve each other and our congregation without incident this year.  </a:t>
            </a:r>
            <a:endParaRPr sz="1200">
              <a:latin typeface="Arial"/>
              <a:ea typeface="Arial"/>
              <a:cs typeface="Arial"/>
              <a:sym typeface="Arial"/>
            </a:endParaRPr>
          </a:p>
          <a:p>
            <a:pPr indent="0" lvl="0" marL="0" rtl="0" algn="l">
              <a:lnSpc>
                <a:spcPct val="90000"/>
              </a:lnSpc>
              <a:spcBef>
                <a:spcPts val="1800"/>
              </a:spcBef>
              <a:spcAft>
                <a:spcPts val="1200"/>
              </a:spcAft>
              <a:buSzPts val="275"/>
              <a:buNone/>
            </a:pPr>
            <a:r>
              <a:t/>
            </a:r>
            <a:endParaRPr sz="800">
              <a:highlight>
                <a:schemeClr val="lt2"/>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46"/>
          <p:cNvPicPr preferRelativeResize="0"/>
          <p:nvPr/>
        </p:nvPicPr>
        <p:blipFill>
          <a:blip r:embed="rId3">
            <a:alphaModFix/>
          </a:blip>
          <a:stretch>
            <a:fillRect/>
          </a:stretch>
        </p:blipFill>
        <p:spPr>
          <a:xfrm>
            <a:off x="2286000" y="2361797"/>
            <a:ext cx="4572001" cy="2553201"/>
          </a:xfrm>
          <a:prstGeom prst="rect">
            <a:avLst/>
          </a:prstGeom>
          <a:noFill/>
          <a:ln>
            <a:noFill/>
          </a:ln>
        </p:spPr>
      </p:pic>
      <p:pic>
        <p:nvPicPr>
          <p:cNvPr id="349" name="Google Shape;349;p46"/>
          <p:cNvPicPr preferRelativeResize="0"/>
          <p:nvPr/>
        </p:nvPicPr>
        <p:blipFill>
          <a:blip r:embed="rId4">
            <a:alphaModFix/>
          </a:blip>
          <a:stretch>
            <a:fillRect/>
          </a:stretch>
        </p:blipFill>
        <p:spPr>
          <a:xfrm>
            <a:off x="485200" y="252725"/>
            <a:ext cx="3745265" cy="2109075"/>
          </a:xfrm>
          <a:prstGeom prst="rect">
            <a:avLst/>
          </a:prstGeom>
          <a:noFill/>
          <a:ln>
            <a:noFill/>
          </a:ln>
        </p:spPr>
      </p:pic>
      <p:pic>
        <p:nvPicPr>
          <p:cNvPr id="350" name="Google Shape;350;p46"/>
          <p:cNvPicPr preferRelativeResize="0"/>
          <p:nvPr/>
        </p:nvPicPr>
        <p:blipFill>
          <a:blip r:embed="rId5">
            <a:alphaModFix/>
          </a:blip>
          <a:stretch>
            <a:fillRect/>
          </a:stretch>
        </p:blipFill>
        <p:spPr>
          <a:xfrm>
            <a:off x="4802765" y="278763"/>
            <a:ext cx="2741152" cy="20569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type="title"/>
          </p:nvPr>
        </p:nvSpPr>
        <p:spPr>
          <a:xfrm>
            <a:off x="1297500" y="393750"/>
            <a:ext cx="7706700" cy="9141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Clr>
                <a:schemeClr val="lt1"/>
              </a:buClr>
              <a:buSzPct val="100000"/>
              <a:buFont typeface="Century Gothic"/>
              <a:buNone/>
            </a:pPr>
            <a:r>
              <a:rPr lang="en" sz="2800">
                <a:latin typeface="Century Gothic"/>
                <a:ea typeface="Century Gothic"/>
                <a:cs typeface="Century Gothic"/>
                <a:sym typeface="Century Gothic"/>
              </a:rPr>
              <a:t>ASSOCIATE PASTOR FOR YOUTH/SINGLE ADULTS</a:t>
            </a:r>
            <a:endParaRPr/>
          </a:p>
        </p:txBody>
      </p:sp>
      <p:sp>
        <p:nvSpPr>
          <p:cNvPr id="154" name="Google Shape;154;p16"/>
          <p:cNvSpPr txBox="1"/>
          <p:nvPr>
            <p:ph idx="1" type="body"/>
          </p:nvPr>
        </p:nvSpPr>
        <p:spPr>
          <a:xfrm>
            <a:off x="1297500" y="954150"/>
            <a:ext cx="7038900" cy="3524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100">
                <a:latin typeface="Calibri"/>
                <a:ea typeface="Calibri"/>
                <a:cs typeface="Calibri"/>
                <a:sym typeface="Calibri"/>
              </a:rPr>
              <a:t>Coordinators:</a:t>
            </a:r>
            <a:r>
              <a:rPr lang="en" sz="1100">
                <a:latin typeface="Calibri"/>
                <a:ea typeface="Calibri"/>
                <a:cs typeface="Calibri"/>
                <a:sym typeface="Calibri"/>
              </a:rPr>
              <a:t> David &amp; May Yang</a:t>
            </a:r>
            <a:endParaRPr sz="1100">
              <a:latin typeface="Calibri"/>
              <a:ea typeface="Calibri"/>
              <a:cs typeface="Calibri"/>
              <a:sym typeface="Calibri"/>
            </a:endParaRPr>
          </a:p>
          <a:p>
            <a:pPr indent="0" lvl="0" marL="0" rtl="0" algn="l">
              <a:lnSpc>
                <a:spcPct val="100000"/>
              </a:lnSpc>
              <a:spcBef>
                <a:spcPts val="0"/>
              </a:spcBef>
              <a:spcAft>
                <a:spcPts val="0"/>
              </a:spcAft>
              <a:buNone/>
            </a:pPr>
            <a:r>
              <a:rPr b="1" lang="en" sz="1100">
                <a:latin typeface="Calibri"/>
                <a:ea typeface="Calibri"/>
                <a:cs typeface="Calibri"/>
                <a:sym typeface="Calibri"/>
              </a:rPr>
              <a:t>Leadership team:</a:t>
            </a:r>
            <a:r>
              <a:rPr lang="en" sz="1100">
                <a:latin typeface="Calibri"/>
                <a:ea typeface="Calibri"/>
                <a:cs typeface="Calibri"/>
                <a:sym typeface="Calibri"/>
              </a:rPr>
              <a:t> Skyler Vue, Landon Yang, Evelyne Xiong, &amp; Yvonne Yang</a:t>
            </a:r>
            <a:endParaRPr sz="1100">
              <a:latin typeface="Calibri"/>
              <a:ea typeface="Calibri"/>
              <a:cs typeface="Calibri"/>
              <a:sym typeface="Calibri"/>
            </a:endParaRPr>
          </a:p>
          <a:p>
            <a:pPr indent="0" lvl="0" marL="0" rtl="0" algn="l">
              <a:lnSpc>
                <a:spcPct val="100000"/>
              </a:lnSpc>
              <a:spcBef>
                <a:spcPts val="0"/>
              </a:spcBef>
              <a:spcAft>
                <a:spcPts val="0"/>
              </a:spcAft>
              <a:buNone/>
            </a:pPr>
            <a:r>
              <a:t/>
            </a:r>
            <a:endParaRPr sz="1100">
              <a:latin typeface="Calibri"/>
              <a:ea typeface="Calibri"/>
              <a:cs typeface="Calibri"/>
              <a:sym typeface="Calibri"/>
            </a:endParaRPr>
          </a:p>
          <a:p>
            <a:pPr indent="0" lvl="0" marL="0" rtl="0" algn="l">
              <a:lnSpc>
                <a:spcPct val="100000"/>
              </a:lnSpc>
              <a:spcBef>
                <a:spcPts val="0"/>
              </a:spcBef>
              <a:spcAft>
                <a:spcPts val="0"/>
              </a:spcAft>
              <a:buNone/>
            </a:pPr>
            <a:r>
              <a:rPr b="1" lang="en" sz="1100">
                <a:latin typeface="Calibri"/>
                <a:ea typeface="Calibri"/>
                <a:cs typeface="Calibri"/>
                <a:sym typeface="Calibri"/>
              </a:rPr>
              <a:t>Theme:</a:t>
            </a:r>
            <a:r>
              <a:rPr lang="en" sz="1100">
                <a:latin typeface="Calibri"/>
                <a:ea typeface="Calibri"/>
                <a:cs typeface="Calibri"/>
                <a:sym typeface="Calibri"/>
              </a:rPr>
              <a:t> Be Brave</a:t>
            </a:r>
            <a:endParaRPr sz="1100">
              <a:latin typeface="Calibri"/>
              <a:ea typeface="Calibri"/>
              <a:cs typeface="Calibri"/>
              <a:sym typeface="Calibri"/>
            </a:endParaRPr>
          </a:p>
          <a:p>
            <a:pPr indent="0" lvl="0" marL="0" rtl="0" algn="l">
              <a:lnSpc>
                <a:spcPct val="100000"/>
              </a:lnSpc>
              <a:spcBef>
                <a:spcPts val="0"/>
              </a:spcBef>
              <a:spcAft>
                <a:spcPts val="0"/>
              </a:spcAft>
              <a:buNone/>
            </a:pPr>
            <a:r>
              <a:rPr b="1" lang="en" sz="1100">
                <a:latin typeface="Calibri"/>
                <a:ea typeface="Calibri"/>
                <a:cs typeface="Calibri"/>
                <a:sym typeface="Calibri"/>
              </a:rPr>
              <a:t>Bible Passage:</a:t>
            </a:r>
            <a:r>
              <a:rPr lang="en" sz="1100">
                <a:latin typeface="Calibri"/>
                <a:ea typeface="Calibri"/>
                <a:cs typeface="Calibri"/>
                <a:sym typeface="Calibri"/>
              </a:rPr>
              <a:t> Joshua 3 “Crossing the Jordan”</a:t>
            </a:r>
            <a:endParaRPr sz="1100">
              <a:latin typeface="Calibri"/>
              <a:ea typeface="Calibri"/>
              <a:cs typeface="Calibri"/>
              <a:sym typeface="Calibri"/>
            </a:endParaRPr>
          </a:p>
          <a:p>
            <a:pPr indent="0" lvl="0" marL="0" rtl="0" algn="l">
              <a:lnSpc>
                <a:spcPct val="100000"/>
              </a:lnSpc>
              <a:spcBef>
                <a:spcPts val="0"/>
              </a:spcBef>
              <a:spcAft>
                <a:spcPts val="0"/>
              </a:spcAft>
              <a:buNone/>
            </a:pPr>
            <a:r>
              <a:t/>
            </a:r>
            <a:endParaRPr sz="1100">
              <a:latin typeface="Calibri"/>
              <a:ea typeface="Calibri"/>
              <a:cs typeface="Calibri"/>
              <a:sym typeface="Calibri"/>
            </a:endParaRPr>
          </a:p>
          <a:p>
            <a:pPr indent="0" lvl="0" marL="0" rtl="0" algn="l">
              <a:lnSpc>
                <a:spcPct val="100000"/>
              </a:lnSpc>
              <a:spcBef>
                <a:spcPts val="0"/>
              </a:spcBef>
              <a:spcAft>
                <a:spcPts val="0"/>
              </a:spcAft>
              <a:buNone/>
            </a:pPr>
            <a:r>
              <a:rPr lang="en" sz="1100">
                <a:latin typeface="Calibri"/>
                <a:ea typeface="Calibri"/>
                <a:cs typeface="Calibri"/>
                <a:sym typeface="Calibri"/>
              </a:rPr>
              <a:t>For the year of 2022, our theme for our you was to be brave. This concept of being brave embodies the ability to continue to move forward in the face of fears and trials. When we think about our faith, we understand that it comes with a lot of challenges. To some believers, these challenges are enough to stop them in their tracks, and because of this our objective this year was to build up our young people in their faith, that even in the face of fears and trials, they would still be able to continue forward in their pursuit of the Lord.</a:t>
            </a:r>
            <a:endParaRPr sz="1100">
              <a:latin typeface="Calibri"/>
              <a:ea typeface="Calibri"/>
              <a:cs typeface="Calibri"/>
              <a:sym typeface="Calibri"/>
            </a:endParaRPr>
          </a:p>
          <a:p>
            <a:pPr indent="0" lvl="0" marL="0" rtl="0" algn="l">
              <a:lnSpc>
                <a:spcPct val="100000"/>
              </a:lnSpc>
              <a:spcBef>
                <a:spcPts val="0"/>
              </a:spcBef>
              <a:spcAft>
                <a:spcPts val="0"/>
              </a:spcAft>
              <a:buNone/>
            </a:pPr>
            <a:r>
              <a:t/>
            </a:r>
            <a:endParaRPr sz="1100">
              <a:latin typeface="Calibri"/>
              <a:ea typeface="Calibri"/>
              <a:cs typeface="Calibri"/>
              <a:sym typeface="Calibri"/>
            </a:endParaRPr>
          </a:p>
          <a:p>
            <a:pPr indent="0" lvl="0" marL="0" rtl="0" algn="l">
              <a:lnSpc>
                <a:spcPct val="100000"/>
              </a:lnSpc>
              <a:spcBef>
                <a:spcPts val="0"/>
              </a:spcBef>
              <a:spcAft>
                <a:spcPts val="0"/>
              </a:spcAft>
              <a:buNone/>
            </a:pPr>
            <a:r>
              <a:rPr b="1" lang="en" sz="1100" u="sng">
                <a:latin typeface="Calibri"/>
                <a:ea typeface="Calibri"/>
                <a:cs typeface="Calibri"/>
                <a:sym typeface="Calibri"/>
              </a:rPr>
              <a:t>2022 Major events:</a:t>
            </a:r>
            <a:r>
              <a:rPr b="1" lang="en" sz="1100">
                <a:latin typeface="Calibri"/>
                <a:ea typeface="Calibri"/>
                <a:cs typeface="Calibri"/>
                <a:sym typeface="Calibri"/>
              </a:rPr>
              <a:t> </a:t>
            </a:r>
            <a:r>
              <a:rPr lang="en" sz="1100">
                <a:latin typeface="Calibri"/>
                <a:ea typeface="Calibri"/>
                <a:cs typeface="Calibri"/>
                <a:sym typeface="Calibri"/>
              </a:rPr>
              <a:t>Being that Hlub camp did not fall on this year, one of our objectives was to provide a summer youth camp where the youth would be able to get away for a couple of days and grow in their relationships with the Lord as well as one another. This year’s fundraising efforts went towards making this possible.</a:t>
            </a:r>
            <a:endParaRPr sz="1100">
              <a:latin typeface="Calibri"/>
              <a:ea typeface="Calibri"/>
              <a:cs typeface="Calibri"/>
              <a:sym typeface="Calibri"/>
            </a:endParaRPr>
          </a:p>
          <a:p>
            <a:pPr indent="0" lvl="0" marL="0" rtl="0" algn="l">
              <a:lnSpc>
                <a:spcPct val="100000"/>
              </a:lnSpc>
              <a:spcBef>
                <a:spcPts val="0"/>
              </a:spcBef>
              <a:spcAft>
                <a:spcPts val="0"/>
              </a:spcAft>
              <a:buNone/>
            </a:pPr>
            <a:r>
              <a:t/>
            </a:r>
            <a:endParaRPr sz="1100">
              <a:latin typeface="Calibri"/>
              <a:ea typeface="Calibri"/>
              <a:cs typeface="Calibri"/>
              <a:sym typeface="Calibri"/>
            </a:endParaRPr>
          </a:p>
          <a:p>
            <a:pPr indent="0" lvl="0" marL="0" rtl="0" algn="l">
              <a:lnSpc>
                <a:spcPct val="100000"/>
              </a:lnSpc>
              <a:spcBef>
                <a:spcPts val="0"/>
              </a:spcBef>
              <a:spcAft>
                <a:spcPts val="0"/>
              </a:spcAft>
              <a:buNone/>
            </a:pPr>
            <a:r>
              <a:rPr lang="en" sz="1100">
                <a:latin typeface="Calibri"/>
                <a:ea typeface="Calibri"/>
                <a:cs typeface="Calibri"/>
                <a:sym typeface="Calibri"/>
              </a:rPr>
              <a:t>Summary of Activities: Fundraisers: yard work and provided services to people, Youth Camp, Lock-in (early New Year’s Eve), weekly Wednesday night fellowship and end of the month </a:t>
            </a:r>
            <a:r>
              <a:rPr lang="en" sz="1100">
                <a:latin typeface="Calibri"/>
                <a:ea typeface="Calibri"/>
                <a:cs typeface="Calibri"/>
                <a:sym typeface="Calibri"/>
              </a:rPr>
              <a:t>fellowship</a:t>
            </a:r>
            <a:r>
              <a:rPr lang="en" sz="1100">
                <a:latin typeface="Calibri"/>
                <a:ea typeface="Calibri"/>
                <a:cs typeface="Calibri"/>
                <a:sym typeface="Calibri"/>
              </a:rPr>
              <a:t>. </a:t>
            </a:r>
            <a:endParaRPr sz="11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7"/>
          <p:cNvPicPr preferRelativeResize="0"/>
          <p:nvPr/>
        </p:nvPicPr>
        <p:blipFill>
          <a:blip r:embed="rId3">
            <a:alphaModFix/>
          </a:blip>
          <a:stretch>
            <a:fillRect/>
          </a:stretch>
        </p:blipFill>
        <p:spPr>
          <a:xfrm>
            <a:off x="1049275" y="1392688"/>
            <a:ext cx="3144177" cy="2358125"/>
          </a:xfrm>
          <a:prstGeom prst="rect">
            <a:avLst/>
          </a:prstGeom>
          <a:noFill/>
          <a:ln>
            <a:noFill/>
          </a:ln>
        </p:spPr>
      </p:pic>
      <p:pic>
        <p:nvPicPr>
          <p:cNvPr id="160" name="Google Shape;160;p17"/>
          <p:cNvPicPr preferRelativeResize="0"/>
          <p:nvPr/>
        </p:nvPicPr>
        <p:blipFill>
          <a:blip r:embed="rId4">
            <a:alphaModFix/>
          </a:blip>
          <a:stretch>
            <a:fillRect/>
          </a:stretch>
        </p:blipFill>
        <p:spPr>
          <a:xfrm>
            <a:off x="4533652" y="152400"/>
            <a:ext cx="3629027"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Intern Pastor</a:t>
            </a:r>
            <a:endParaRPr/>
          </a:p>
        </p:txBody>
      </p:sp>
      <p:pic>
        <p:nvPicPr>
          <p:cNvPr id="166" name="Google Shape;166;p18"/>
          <p:cNvPicPr preferRelativeResize="0"/>
          <p:nvPr/>
        </p:nvPicPr>
        <p:blipFill>
          <a:blip r:embed="rId3">
            <a:alphaModFix/>
          </a:blip>
          <a:stretch>
            <a:fillRect/>
          </a:stretch>
        </p:blipFill>
        <p:spPr>
          <a:xfrm>
            <a:off x="944475" y="958925"/>
            <a:ext cx="4062464" cy="3530853"/>
          </a:xfrm>
          <a:prstGeom prst="rect">
            <a:avLst/>
          </a:prstGeom>
          <a:noFill/>
          <a:ln>
            <a:noFill/>
          </a:ln>
        </p:spPr>
      </p:pic>
      <p:pic>
        <p:nvPicPr>
          <p:cNvPr id="167" name="Google Shape;167;p18"/>
          <p:cNvPicPr preferRelativeResize="0"/>
          <p:nvPr/>
        </p:nvPicPr>
        <p:blipFill>
          <a:blip r:embed="rId4">
            <a:alphaModFix/>
          </a:blip>
          <a:stretch>
            <a:fillRect/>
          </a:stretch>
        </p:blipFill>
        <p:spPr>
          <a:xfrm>
            <a:off x="5239564" y="958925"/>
            <a:ext cx="3482576" cy="3530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DISCIPLESHIP MINISTRY</a:t>
            </a:r>
            <a:endParaRPr/>
          </a:p>
        </p:txBody>
      </p:sp>
      <p:sp>
        <p:nvSpPr>
          <p:cNvPr id="173" name="Google Shape;173;p19"/>
          <p:cNvSpPr txBox="1"/>
          <p:nvPr/>
        </p:nvSpPr>
        <p:spPr>
          <a:xfrm>
            <a:off x="1089375" y="1142375"/>
            <a:ext cx="7804800" cy="1369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800"/>
              </a:spcBef>
              <a:spcAft>
                <a:spcPts val="0"/>
              </a:spcAft>
              <a:buNone/>
            </a:pPr>
            <a:r>
              <a:rPr b="1" lang="en" sz="1200" u="sng">
                <a:solidFill>
                  <a:schemeClr val="lt1"/>
                </a:solidFill>
              </a:rPr>
              <a:t>Committee Members: </a:t>
            </a:r>
            <a:r>
              <a:rPr lang="en" sz="1200">
                <a:solidFill>
                  <a:schemeClr val="lt1"/>
                </a:solidFill>
              </a:rPr>
              <a:t> P. Blong &amp; Kao Zong Thao and Lee Lo &amp; Toby Moua</a:t>
            </a:r>
            <a:endParaRPr sz="1200">
              <a:solidFill>
                <a:schemeClr val="lt1"/>
              </a:solidFill>
            </a:endParaRPr>
          </a:p>
          <a:p>
            <a:pPr indent="0" lvl="0" marL="0" rtl="0" algn="l">
              <a:lnSpc>
                <a:spcPct val="100000"/>
              </a:lnSpc>
              <a:spcBef>
                <a:spcPts val="1800"/>
              </a:spcBef>
              <a:spcAft>
                <a:spcPts val="0"/>
              </a:spcAft>
              <a:buNone/>
            </a:pPr>
            <a:r>
              <a:rPr b="1" lang="en" sz="1200" u="sng">
                <a:solidFill>
                  <a:schemeClr val="lt1"/>
                </a:solidFill>
              </a:rPr>
              <a:t>Summary of Activities: </a:t>
            </a:r>
            <a:r>
              <a:rPr lang="en" sz="1200">
                <a:solidFill>
                  <a:schemeClr val="lt1"/>
                </a:solidFill>
              </a:rPr>
              <a:t>CLA (18 students), Abundant Life (17 Completed, 15 in progress), FPU (6 students), Small group training (18 in attendance), Envision Short Term Mission Trip (6 attendees), Soul Care Conference (6 attendees), Weekend to Remember Conference (18 attendees), Harvest Festival</a:t>
            </a:r>
            <a:endParaRPr sz="1200">
              <a:solidFill>
                <a:schemeClr val="lt1"/>
              </a:solidFill>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0"/>
          <p:cNvPicPr preferRelativeResize="0"/>
          <p:nvPr/>
        </p:nvPicPr>
        <p:blipFill>
          <a:blip r:embed="rId3">
            <a:alphaModFix/>
          </a:blip>
          <a:stretch>
            <a:fillRect/>
          </a:stretch>
        </p:blipFill>
        <p:spPr>
          <a:xfrm>
            <a:off x="152400" y="152400"/>
            <a:ext cx="3880776" cy="2182925"/>
          </a:xfrm>
          <a:prstGeom prst="rect">
            <a:avLst/>
          </a:prstGeom>
          <a:noFill/>
          <a:ln>
            <a:noFill/>
          </a:ln>
        </p:spPr>
      </p:pic>
      <p:pic>
        <p:nvPicPr>
          <p:cNvPr id="179" name="Google Shape;179;p20"/>
          <p:cNvPicPr preferRelativeResize="0"/>
          <p:nvPr/>
        </p:nvPicPr>
        <p:blipFill>
          <a:blip r:embed="rId4">
            <a:alphaModFix/>
          </a:blip>
          <a:stretch>
            <a:fillRect/>
          </a:stretch>
        </p:blipFill>
        <p:spPr>
          <a:xfrm>
            <a:off x="4165526" y="769488"/>
            <a:ext cx="4806026" cy="3604520"/>
          </a:xfrm>
          <a:prstGeom prst="rect">
            <a:avLst/>
          </a:prstGeom>
          <a:noFill/>
          <a:ln>
            <a:noFill/>
          </a:ln>
        </p:spPr>
      </p:pic>
      <p:pic>
        <p:nvPicPr>
          <p:cNvPr id="180" name="Google Shape;180;p20"/>
          <p:cNvPicPr preferRelativeResize="0"/>
          <p:nvPr/>
        </p:nvPicPr>
        <p:blipFill>
          <a:blip r:embed="rId5">
            <a:alphaModFix/>
          </a:blip>
          <a:stretch>
            <a:fillRect/>
          </a:stretch>
        </p:blipFill>
        <p:spPr>
          <a:xfrm>
            <a:off x="423875" y="2487725"/>
            <a:ext cx="3337836" cy="25033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4000"/>
              <a:buFont typeface="Century Gothic"/>
              <a:buNone/>
            </a:pPr>
            <a:r>
              <a:rPr lang="en" sz="4000">
                <a:latin typeface="Century Gothic"/>
                <a:ea typeface="Century Gothic"/>
                <a:cs typeface="Century Gothic"/>
                <a:sym typeface="Century Gothic"/>
              </a:rPr>
              <a:t>Missions Ministry</a:t>
            </a:r>
            <a:endParaRPr/>
          </a:p>
        </p:txBody>
      </p:sp>
      <p:sp>
        <p:nvSpPr>
          <p:cNvPr id="186" name="Google Shape;186;p21"/>
          <p:cNvSpPr txBox="1"/>
          <p:nvPr/>
        </p:nvSpPr>
        <p:spPr>
          <a:xfrm>
            <a:off x="1224650" y="1093425"/>
            <a:ext cx="7531500" cy="426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0"/>
              </a:spcAft>
              <a:buNone/>
            </a:pPr>
            <a:r>
              <a:rPr b="1" lang="en" sz="1000" u="sng">
                <a:solidFill>
                  <a:schemeClr val="lt1"/>
                </a:solidFill>
              </a:rPr>
              <a:t>Committee Members:</a:t>
            </a:r>
            <a:r>
              <a:rPr lang="en" sz="1000">
                <a:solidFill>
                  <a:schemeClr val="lt1"/>
                </a:solidFill>
              </a:rPr>
              <a:t> Jeff Yang, Julie Xiong, Tony and May Yang, Stephen Vang, Gance Ly, Maria Heu, Blong and Kao Zong Thao</a:t>
            </a:r>
            <a:endParaRPr sz="1000">
              <a:solidFill>
                <a:schemeClr val="lt1"/>
              </a:solidFill>
            </a:endParaRPr>
          </a:p>
          <a:p>
            <a:pPr indent="0" lvl="0" marL="0" rtl="0" algn="l">
              <a:lnSpc>
                <a:spcPct val="115000"/>
              </a:lnSpc>
              <a:spcBef>
                <a:spcPts val="1800"/>
              </a:spcBef>
              <a:spcAft>
                <a:spcPts val="0"/>
              </a:spcAft>
              <a:buNone/>
            </a:pPr>
            <a:r>
              <a:rPr lang="en" sz="1000">
                <a:solidFill>
                  <a:schemeClr val="lt1"/>
                </a:solidFill>
                <a:latin typeface="Times New Roman"/>
                <a:ea typeface="Times New Roman"/>
                <a:cs typeface="Times New Roman"/>
                <a:sym typeface="Times New Roman"/>
              </a:rPr>
              <a:t> </a:t>
            </a:r>
            <a:r>
              <a:rPr b="1" lang="en" sz="1000" u="sng">
                <a:solidFill>
                  <a:schemeClr val="lt1"/>
                </a:solidFill>
              </a:rPr>
              <a:t>Vision Of Ministry: </a:t>
            </a:r>
            <a:r>
              <a:rPr lang="en" sz="1000">
                <a:solidFill>
                  <a:schemeClr val="lt1"/>
                </a:solidFill>
              </a:rPr>
              <a:t> To provide information to our members on God's greatest commission to us in sharing the gospel.  As a CMA church, we strive to understand ministries overseas and locally so we are aware of the resources needed for the Great Commission. In order to do this, we bring missionaries to share their experiences. </a:t>
            </a:r>
            <a:endParaRPr sz="1000">
              <a:solidFill>
                <a:schemeClr val="lt1"/>
              </a:solidFill>
            </a:endParaRPr>
          </a:p>
          <a:p>
            <a:pPr indent="0" lvl="0" marL="0" rtl="0" algn="l">
              <a:lnSpc>
                <a:spcPct val="115000"/>
              </a:lnSpc>
              <a:spcBef>
                <a:spcPts val="1800"/>
              </a:spcBef>
              <a:spcAft>
                <a:spcPts val="0"/>
              </a:spcAft>
              <a:buNone/>
            </a:pPr>
            <a:r>
              <a:rPr lang="en" sz="1000">
                <a:solidFill>
                  <a:schemeClr val="lt1"/>
                </a:solidFill>
              </a:rPr>
              <a:t>We are working towards doing more outreach locally to share the gospel and find the needs of our own community. </a:t>
            </a:r>
            <a:endParaRPr sz="1000">
              <a:solidFill>
                <a:schemeClr val="lt1"/>
              </a:solidFill>
            </a:endParaRPr>
          </a:p>
          <a:p>
            <a:pPr indent="0" lvl="0" marL="0" rtl="0" algn="l">
              <a:lnSpc>
                <a:spcPct val="115000"/>
              </a:lnSpc>
              <a:spcBef>
                <a:spcPts val="1800"/>
              </a:spcBef>
              <a:spcAft>
                <a:spcPts val="0"/>
              </a:spcAft>
              <a:buNone/>
            </a:pPr>
            <a:r>
              <a:rPr lang="en" sz="1000">
                <a:solidFill>
                  <a:schemeClr val="lt1"/>
                </a:solidFill>
                <a:latin typeface="Times New Roman"/>
                <a:ea typeface="Times New Roman"/>
                <a:cs typeface="Times New Roman"/>
                <a:sym typeface="Times New Roman"/>
              </a:rPr>
              <a:t> </a:t>
            </a:r>
            <a:r>
              <a:rPr b="1" lang="en" sz="1000" u="sng">
                <a:solidFill>
                  <a:schemeClr val="lt1"/>
                </a:solidFill>
              </a:rPr>
              <a:t>Theme:</a:t>
            </a:r>
            <a:r>
              <a:rPr lang="en" sz="1000">
                <a:solidFill>
                  <a:schemeClr val="lt1"/>
                </a:solidFill>
              </a:rPr>
              <a:t> Be Present</a:t>
            </a:r>
            <a:endParaRPr sz="1000">
              <a:solidFill>
                <a:schemeClr val="lt1"/>
              </a:solidFill>
            </a:endParaRPr>
          </a:p>
          <a:p>
            <a:pPr indent="0" lvl="0" marL="0" rtl="0" algn="l">
              <a:lnSpc>
                <a:spcPct val="115000"/>
              </a:lnSpc>
              <a:spcBef>
                <a:spcPts val="1800"/>
              </a:spcBef>
              <a:spcAft>
                <a:spcPts val="0"/>
              </a:spcAft>
              <a:buNone/>
            </a:pPr>
            <a:r>
              <a:rPr b="1" lang="en" sz="1000" u="sng">
                <a:solidFill>
                  <a:schemeClr val="lt1"/>
                </a:solidFill>
              </a:rPr>
              <a:t>Summary of Activities: </a:t>
            </a:r>
            <a:r>
              <a:rPr lang="en" sz="1000">
                <a:solidFill>
                  <a:schemeClr val="lt1"/>
                </a:solidFill>
              </a:rPr>
              <a:t>Thanksgiving Turkey and Rummage giveaway, Mini Mission’s Conference with Brett Bower (France), Easter/Passover Sedar with Caplain Jacob Cohen, Mission Conference with Aaron and Rhonda Steiner (Berlin, Germany)</a:t>
            </a:r>
            <a:endParaRPr sz="1000">
              <a:solidFill>
                <a:schemeClr val="lt1"/>
              </a:solidFill>
            </a:endParaRPr>
          </a:p>
          <a:p>
            <a:pPr indent="0" lvl="0" marL="0" rtl="0" algn="l">
              <a:lnSpc>
                <a:spcPct val="115000"/>
              </a:lnSpc>
              <a:spcBef>
                <a:spcPts val="1800"/>
              </a:spcBef>
              <a:spcAft>
                <a:spcPts val="0"/>
              </a:spcAft>
              <a:buNone/>
            </a:pPr>
            <a:r>
              <a:rPr b="1" lang="en" sz="1000" u="sng">
                <a:solidFill>
                  <a:schemeClr val="lt1"/>
                </a:solidFill>
              </a:rPr>
              <a:t>Overall areas of success:</a:t>
            </a:r>
            <a:r>
              <a:rPr lang="en" sz="1000">
                <a:solidFill>
                  <a:schemeClr val="lt1"/>
                </a:solidFill>
              </a:rPr>
              <a:t> This year we were able to have three conferences (one local and two with ministries overseas). Most years, ELC has only done one Mission’s Conference. Although not part of this team, six ELC members were also able to share overseas ministries that traveled to Bangkok, Thailand to learn about the culture and ministries with Envision Bangkok. We held a service in Hmong and English Service to share what we learned. </a:t>
            </a:r>
            <a:endParaRPr sz="1000">
              <a:solidFill>
                <a:schemeClr val="lt1"/>
              </a:solidFill>
            </a:endParaRPr>
          </a:p>
          <a:p>
            <a:pPr indent="0" lvl="0" marL="0" rtl="0" algn="l">
              <a:lnSpc>
                <a:spcPct val="115000"/>
              </a:lnSpc>
              <a:spcBef>
                <a:spcPts val="1800"/>
              </a:spcBef>
              <a:spcAft>
                <a:spcPts val="0"/>
              </a:spcAft>
              <a:buNone/>
            </a:pPr>
            <a:r>
              <a:t/>
            </a:r>
            <a:endParaRPr sz="1000">
              <a:solidFill>
                <a:schemeClr val="lt1"/>
              </a:solidFill>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